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15" r:id="rId3"/>
    <p:sldId id="539" r:id="rId5"/>
    <p:sldId id="544" r:id="rId6"/>
    <p:sldId id="545" r:id="rId7"/>
    <p:sldId id="546" r:id="rId8"/>
    <p:sldId id="547" r:id="rId9"/>
    <p:sldId id="548" r:id="rId10"/>
    <p:sldId id="549" r:id="rId11"/>
    <p:sldId id="550" r:id="rId12"/>
    <p:sldId id="551" r:id="rId13"/>
    <p:sldId id="552" r:id="rId14"/>
    <p:sldId id="553" r:id="rId15"/>
    <p:sldId id="554" r:id="rId16"/>
    <p:sldId id="555" r:id="rId17"/>
    <p:sldId id="557" r:id="rId18"/>
    <p:sldId id="556" r:id="rId19"/>
    <p:sldId id="558" r:id="rId20"/>
    <p:sldId id="559" r:id="rId21"/>
    <p:sldId id="562" r:id="rId22"/>
    <p:sldId id="561" r:id="rId23"/>
    <p:sldId id="563" r:id="rId24"/>
    <p:sldId id="560" r:id="rId25"/>
    <p:sldId id="566" r:id="rId26"/>
    <p:sldId id="564" r:id="rId27"/>
    <p:sldId id="573" r:id="rId28"/>
    <p:sldId id="567" r:id="rId29"/>
    <p:sldId id="568" r:id="rId30"/>
    <p:sldId id="570" r:id="rId31"/>
    <p:sldId id="569" r:id="rId32"/>
    <p:sldId id="571" r:id="rId33"/>
    <p:sldId id="572" r:id="rId34"/>
    <p:sldId id="574" r:id="rId35"/>
    <p:sldId id="575" r:id="rId36"/>
    <p:sldId id="576" r:id="rId37"/>
    <p:sldId id="577" r:id="rId38"/>
    <p:sldId id="578" r:id="rId39"/>
    <p:sldId id="579" r:id="rId40"/>
    <p:sldId id="580" r:id="rId41"/>
    <p:sldId id="581" r:id="rId42"/>
    <p:sldId id="582" r:id="rId43"/>
    <p:sldId id="584" r:id="rId44"/>
    <p:sldId id="583" r:id="rId45"/>
    <p:sldId id="585" r:id="rId46"/>
    <p:sldId id="586" r:id="rId47"/>
    <p:sldId id="587" r:id="rId48"/>
    <p:sldId id="589" r:id="rId49"/>
    <p:sldId id="537" r:id="rId50"/>
  </p:sldIdLst>
  <p:sldSz cx="12240895" cy="7200900"/>
  <p:notesSz cx="6858000" cy="9144000"/>
  <p:custDataLst>
    <p:tags r:id="rId54"/>
  </p:custDataLst>
  <p:defaultTextStyle>
    <a:defPPr>
      <a:defRPr lang="zh-CN"/>
    </a:defPPr>
    <a:lvl1pPr marL="0" algn="l" defTabSz="1243965" rtl="0" eaLnBrk="1" latinLnBrk="0" hangingPunct="1">
      <a:defRPr sz="2500" kern="1200">
        <a:solidFill>
          <a:schemeClr val="tx1"/>
        </a:solidFill>
        <a:latin typeface="+mn-lt"/>
        <a:ea typeface="+mn-ea"/>
        <a:cs typeface="+mn-cs"/>
      </a:defRPr>
    </a:lvl1pPr>
    <a:lvl2pPr marL="622300" algn="l" defTabSz="1243965" rtl="0" eaLnBrk="1" latinLnBrk="0" hangingPunct="1">
      <a:defRPr sz="2500" kern="1200">
        <a:solidFill>
          <a:schemeClr val="tx1"/>
        </a:solidFill>
        <a:latin typeface="+mn-lt"/>
        <a:ea typeface="+mn-ea"/>
        <a:cs typeface="+mn-cs"/>
      </a:defRPr>
    </a:lvl2pPr>
    <a:lvl3pPr marL="1243965" algn="l" defTabSz="1243965" rtl="0" eaLnBrk="1" latinLnBrk="0" hangingPunct="1">
      <a:defRPr sz="2500" kern="1200">
        <a:solidFill>
          <a:schemeClr val="tx1"/>
        </a:solidFill>
        <a:latin typeface="+mn-lt"/>
        <a:ea typeface="+mn-ea"/>
        <a:cs typeface="+mn-cs"/>
      </a:defRPr>
    </a:lvl3pPr>
    <a:lvl4pPr marL="1866265" algn="l" defTabSz="1243965" rtl="0" eaLnBrk="1" latinLnBrk="0" hangingPunct="1">
      <a:defRPr sz="2500" kern="1200">
        <a:solidFill>
          <a:schemeClr val="tx1"/>
        </a:solidFill>
        <a:latin typeface="+mn-lt"/>
        <a:ea typeface="+mn-ea"/>
        <a:cs typeface="+mn-cs"/>
      </a:defRPr>
    </a:lvl4pPr>
    <a:lvl5pPr marL="2487930" algn="l" defTabSz="1243965" rtl="0" eaLnBrk="1" latinLnBrk="0" hangingPunct="1">
      <a:defRPr sz="2500" kern="1200">
        <a:solidFill>
          <a:schemeClr val="tx1"/>
        </a:solidFill>
        <a:latin typeface="+mn-lt"/>
        <a:ea typeface="+mn-ea"/>
        <a:cs typeface="+mn-cs"/>
      </a:defRPr>
    </a:lvl5pPr>
    <a:lvl6pPr marL="3110230" algn="l" defTabSz="1243965" rtl="0" eaLnBrk="1" latinLnBrk="0" hangingPunct="1">
      <a:defRPr sz="2500" kern="1200">
        <a:solidFill>
          <a:schemeClr val="tx1"/>
        </a:solidFill>
        <a:latin typeface="+mn-lt"/>
        <a:ea typeface="+mn-ea"/>
        <a:cs typeface="+mn-cs"/>
      </a:defRPr>
    </a:lvl6pPr>
    <a:lvl7pPr marL="3731895" algn="l" defTabSz="1243965" rtl="0" eaLnBrk="1" latinLnBrk="0" hangingPunct="1">
      <a:defRPr sz="2500" kern="1200">
        <a:solidFill>
          <a:schemeClr val="tx1"/>
        </a:solidFill>
        <a:latin typeface="+mn-lt"/>
        <a:ea typeface="+mn-ea"/>
        <a:cs typeface="+mn-cs"/>
      </a:defRPr>
    </a:lvl7pPr>
    <a:lvl8pPr marL="4354195" algn="l" defTabSz="1243965" rtl="0" eaLnBrk="1" latinLnBrk="0" hangingPunct="1">
      <a:defRPr sz="2500" kern="1200">
        <a:solidFill>
          <a:schemeClr val="tx1"/>
        </a:solidFill>
        <a:latin typeface="+mn-lt"/>
        <a:ea typeface="+mn-ea"/>
        <a:cs typeface="+mn-cs"/>
      </a:defRPr>
    </a:lvl8pPr>
    <a:lvl9pPr marL="4975860" algn="l" defTabSz="1243965"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3" orient="horz" pos="2269" userDrawn="1">
          <p15:clr>
            <a:srgbClr val="A4A3A4"/>
          </p15:clr>
        </p15:guide>
        <p15:guide id="4" pos="3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AEEE"/>
    <a:srgbClr val="0303EB"/>
    <a:srgbClr val="F3F3F3"/>
    <a:srgbClr val="01AEEE"/>
    <a:srgbClr val="080808"/>
    <a:srgbClr val="72CD4F"/>
    <a:srgbClr val="FE9800"/>
    <a:srgbClr val="FFCC66"/>
    <a:srgbClr val="FFCC00"/>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4" d="100"/>
          <a:sy n="74" d="100"/>
        </p:scale>
        <p:origin x="-90" y="-138"/>
      </p:cViewPr>
      <p:guideLst>
        <p:guide orient="horz" pos="1620"/>
        <p:guide pos="2880"/>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gs" Target="tags/tag1.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79CE1CB-FB9C-473B-A118-7C34F9095B50}" type="doc">
      <dgm:prSet loTypeId="urn:microsoft.com/office/officeart/2005/8/layout/cycle6" loCatId="relationship" qsTypeId="urn:microsoft.com/office/officeart/2005/8/quickstyle/simple5" qsCatId="simple" csTypeId="urn:microsoft.com/office/officeart/2005/8/colors/accent1_2" csCatId="accent1" phldr="1"/>
      <dgm:spPr/>
      <dgm:t>
        <a:bodyPr/>
        <a:lstStyle/>
        <a:p>
          <a:endParaRPr lang="zh-CN" altLang="en-US"/>
        </a:p>
      </dgm:t>
    </dgm:pt>
    <dgm:pt modelId="{0BA2BB66-2B6B-4FEA-B73F-57B6BB08DDB6}">
      <dgm:prSet phldrT="[文本]" custT="1"/>
      <dgm:spPr/>
      <dgm:t>
        <a:bodyPr/>
        <a:lstStyle/>
        <a:p>
          <a:r>
            <a:rPr lang="zh-CN" altLang="en-US" sz="2000" b="1" dirty="0" smtClean="0">
              <a:latin typeface="微软雅黑" panose="020B0503020204020204" pitchFamily="34" charset="-122"/>
              <a:ea typeface="微软雅黑" panose="020B0503020204020204" pitchFamily="34" charset="-122"/>
            </a:rPr>
            <a:t>表示功能</a:t>
          </a:r>
          <a:endParaRPr lang="zh-CN" altLang="en-US" sz="2000" b="1" dirty="0">
            <a:latin typeface="微软雅黑" panose="020B0503020204020204" pitchFamily="34" charset="-122"/>
            <a:ea typeface="微软雅黑" panose="020B0503020204020204" pitchFamily="34" charset="-122"/>
          </a:endParaRPr>
        </a:p>
      </dgm:t>
    </dgm:pt>
    <dgm:pt modelId="{9933FD38-59D8-4D2D-A10A-F91DBAF4AAED}" cxnId="{B53875B1-7BD0-46FA-8AF0-D6B0ED71531C}" type="parTrans">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3F57D30A-1280-47D4-8DA5-50C72A7C49CD}" cxnId="{B53875B1-7BD0-46FA-8AF0-D6B0ED71531C}" type="sibTrans">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F946FB0F-F5FD-4784-8EC8-509952BEB7A3}">
      <dgm:prSet phldrT="[文本]" custT="1"/>
      <dgm:spPr/>
      <dgm:t>
        <a:bodyPr/>
        <a:lstStyle/>
        <a:p>
          <a:r>
            <a:rPr lang="zh-CN" altLang="en-US" sz="2000" b="1" dirty="0" smtClean="0">
              <a:latin typeface="微软雅黑" panose="020B0503020204020204" pitchFamily="34" charset="-122"/>
              <a:ea typeface="微软雅黑" panose="020B0503020204020204" pitchFamily="34" charset="-122"/>
            </a:rPr>
            <a:t>实现</a:t>
          </a:r>
          <a:endParaRPr lang="en-US" altLang="zh-CN" sz="2000" b="1" dirty="0" smtClean="0">
            <a:latin typeface="微软雅黑" panose="020B0503020204020204" pitchFamily="34" charset="-122"/>
            <a:ea typeface="微软雅黑" panose="020B0503020204020204" pitchFamily="34" charset="-122"/>
          </a:endParaRPr>
        </a:p>
        <a:p>
          <a:r>
            <a:rPr lang="zh-CN" altLang="en-US" sz="2000" b="1" dirty="0" smtClean="0">
              <a:latin typeface="微软雅黑" panose="020B0503020204020204" pitchFamily="34" charset="-122"/>
              <a:ea typeface="微软雅黑" panose="020B0503020204020204" pitchFamily="34" charset="-122"/>
            </a:rPr>
            <a:t>逻辑电路</a:t>
          </a:r>
          <a:endParaRPr lang="zh-CN" altLang="en-US" sz="2000" b="1" dirty="0">
            <a:latin typeface="微软雅黑" panose="020B0503020204020204" pitchFamily="34" charset="-122"/>
            <a:ea typeface="微软雅黑" panose="020B0503020204020204" pitchFamily="34" charset="-122"/>
          </a:endParaRPr>
        </a:p>
      </dgm:t>
    </dgm:pt>
    <dgm:pt modelId="{7FB3725C-32BE-45F9-95E4-3F96EED44A67}" cxnId="{CED5C9C1-3874-46C1-86B2-C92AC36F338D}" type="parTrans">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2DAAD973-E93D-494E-924D-8FFC4EDA401C}" cxnId="{CED5C9C1-3874-46C1-86B2-C92AC36F338D}" type="sibTrans">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59B4A3C6-9D22-4196-B443-ACA039C65ECC}">
      <dgm:prSet phldrT="[文本]" custT="1"/>
      <dgm:spPr/>
      <dgm:t>
        <a:bodyPr/>
        <a:lstStyle/>
        <a:p>
          <a:r>
            <a:rPr lang="zh-CN" altLang="en-US" sz="2000" b="1" dirty="0" smtClean="0">
              <a:latin typeface="微软雅黑" panose="020B0503020204020204" pitchFamily="34" charset="-122"/>
              <a:ea typeface="微软雅黑" panose="020B0503020204020204" pitchFamily="34" charset="-122"/>
            </a:rPr>
            <a:t>驱动功能</a:t>
          </a:r>
          <a:endParaRPr lang="zh-CN" altLang="en-US" sz="2000" b="1" dirty="0">
            <a:latin typeface="微软雅黑" panose="020B0503020204020204" pitchFamily="34" charset="-122"/>
            <a:ea typeface="微软雅黑" panose="020B0503020204020204" pitchFamily="34" charset="-122"/>
          </a:endParaRPr>
        </a:p>
      </dgm:t>
    </dgm:pt>
    <dgm:pt modelId="{0A6FA5B8-4C0E-48AC-933C-FCD1F1F86B1B}" cxnId="{D587C4D2-3AD3-46C0-A0C8-425CA07249B1}" type="parTrans">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3C36B6EF-C03A-4779-8BFF-B46F074D1619}" cxnId="{D587C4D2-3AD3-46C0-A0C8-425CA07249B1}" type="sibTrans">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EFAF1E45-2F74-40AB-8CF9-58FC177A8409}" type="pres">
      <dgm:prSet presAssocID="{979CE1CB-FB9C-473B-A118-7C34F9095B50}" presName="cycle" presStyleCnt="0">
        <dgm:presLayoutVars>
          <dgm:dir/>
          <dgm:resizeHandles val="exact"/>
        </dgm:presLayoutVars>
      </dgm:prSet>
      <dgm:spPr/>
      <dgm:t>
        <a:bodyPr/>
        <a:lstStyle/>
        <a:p>
          <a:endParaRPr lang="zh-CN" altLang="en-US"/>
        </a:p>
      </dgm:t>
    </dgm:pt>
    <dgm:pt modelId="{405A55B5-98E9-4A83-B0DB-CB7F6AAB583F}" type="pres">
      <dgm:prSet presAssocID="{0BA2BB66-2B6B-4FEA-B73F-57B6BB08DDB6}" presName="node" presStyleLbl="node1" presStyleIdx="0" presStyleCnt="3">
        <dgm:presLayoutVars>
          <dgm:bulletEnabled val="1"/>
        </dgm:presLayoutVars>
      </dgm:prSet>
      <dgm:spPr/>
      <dgm:t>
        <a:bodyPr/>
        <a:lstStyle/>
        <a:p>
          <a:endParaRPr lang="zh-CN" altLang="en-US"/>
        </a:p>
      </dgm:t>
    </dgm:pt>
    <dgm:pt modelId="{76D388BB-D7EE-493F-B974-A0F784B883C2}" type="pres">
      <dgm:prSet presAssocID="{0BA2BB66-2B6B-4FEA-B73F-57B6BB08DDB6}" presName="spNode" presStyleCnt="0"/>
      <dgm:spPr/>
    </dgm:pt>
    <dgm:pt modelId="{FB023216-D473-4686-AF89-6CB4EBAD193A}" type="pres">
      <dgm:prSet presAssocID="{3F57D30A-1280-47D4-8DA5-50C72A7C49CD}" presName="sibTrans" presStyleLbl="sibTrans1D1" presStyleIdx="0" presStyleCnt="3"/>
      <dgm:spPr/>
      <dgm:t>
        <a:bodyPr/>
        <a:lstStyle/>
        <a:p>
          <a:endParaRPr lang="zh-CN" altLang="en-US"/>
        </a:p>
      </dgm:t>
    </dgm:pt>
    <dgm:pt modelId="{C999F39C-BA1D-4062-85E8-6C6A0D653A6C}" type="pres">
      <dgm:prSet presAssocID="{F946FB0F-F5FD-4784-8EC8-509952BEB7A3}" presName="node" presStyleLbl="node1" presStyleIdx="1" presStyleCnt="3">
        <dgm:presLayoutVars>
          <dgm:bulletEnabled val="1"/>
        </dgm:presLayoutVars>
      </dgm:prSet>
      <dgm:spPr/>
      <dgm:t>
        <a:bodyPr/>
        <a:lstStyle/>
        <a:p>
          <a:endParaRPr lang="zh-CN" altLang="en-US"/>
        </a:p>
      </dgm:t>
    </dgm:pt>
    <dgm:pt modelId="{1383EF27-A0ED-4701-9B23-2387865A07B7}" type="pres">
      <dgm:prSet presAssocID="{F946FB0F-F5FD-4784-8EC8-509952BEB7A3}" presName="spNode" presStyleCnt="0"/>
      <dgm:spPr/>
    </dgm:pt>
    <dgm:pt modelId="{58C71745-6509-40A0-A9EF-28E3031A8182}" type="pres">
      <dgm:prSet presAssocID="{2DAAD973-E93D-494E-924D-8FFC4EDA401C}" presName="sibTrans" presStyleLbl="sibTrans1D1" presStyleIdx="1" presStyleCnt="3"/>
      <dgm:spPr/>
      <dgm:t>
        <a:bodyPr/>
        <a:lstStyle/>
        <a:p>
          <a:endParaRPr lang="zh-CN" altLang="en-US"/>
        </a:p>
      </dgm:t>
    </dgm:pt>
    <dgm:pt modelId="{19E08017-B51C-4C46-886D-28D94A6FD1B4}" type="pres">
      <dgm:prSet presAssocID="{59B4A3C6-9D22-4196-B443-ACA039C65ECC}" presName="node" presStyleLbl="node1" presStyleIdx="2" presStyleCnt="3" custRadScaleRad="97959" custRadScaleInc="-1182">
        <dgm:presLayoutVars>
          <dgm:bulletEnabled val="1"/>
        </dgm:presLayoutVars>
      </dgm:prSet>
      <dgm:spPr/>
      <dgm:t>
        <a:bodyPr/>
        <a:lstStyle/>
        <a:p>
          <a:endParaRPr lang="zh-CN" altLang="en-US"/>
        </a:p>
      </dgm:t>
    </dgm:pt>
    <dgm:pt modelId="{23ACA562-E3FF-414E-AA1C-8283ABE25D59}" type="pres">
      <dgm:prSet presAssocID="{59B4A3C6-9D22-4196-B443-ACA039C65ECC}" presName="spNode" presStyleCnt="0"/>
      <dgm:spPr/>
    </dgm:pt>
    <dgm:pt modelId="{2019E093-A5C2-4B39-9308-20110E26CA7C}" type="pres">
      <dgm:prSet presAssocID="{3C36B6EF-C03A-4779-8BFF-B46F074D1619}" presName="sibTrans" presStyleLbl="sibTrans1D1" presStyleIdx="2" presStyleCnt="3"/>
      <dgm:spPr/>
      <dgm:t>
        <a:bodyPr/>
        <a:lstStyle/>
        <a:p>
          <a:endParaRPr lang="zh-CN" altLang="en-US"/>
        </a:p>
      </dgm:t>
    </dgm:pt>
  </dgm:ptLst>
  <dgm:cxnLst>
    <dgm:cxn modelId="{0E015C63-42B1-4FE2-B144-284B02FB26F9}" type="presOf" srcId="{979CE1CB-FB9C-473B-A118-7C34F9095B50}" destId="{EFAF1E45-2F74-40AB-8CF9-58FC177A8409}" srcOrd="0" destOrd="0" presId="urn:microsoft.com/office/officeart/2005/8/layout/cycle6"/>
    <dgm:cxn modelId="{292DA5E5-D386-413B-9DCD-D02B63E1E5C1}" type="presOf" srcId="{2DAAD973-E93D-494E-924D-8FFC4EDA401C}" destId="{58C71745-6509-40A0-A9EF-28E3031A8182}" srcOrd="0" destOrd="0" presId="urn:microsoft.com/office/officeart/2005/8/layout/cycle6"/>
    <dgm:cxn modelId="{20CD9689-D244-4B8F-A065-5B452407FD6B}" type="presOf" srcId="{3C36B6EF-C03A-4779-8BFF-B46F074D1619}" destId="{2019E093-A5C2-4B39-9308-20110E26CA7C}" srcOrd="0" destOrd="0" presId="urn:microsoft.com/office/officeart/2005/8/layout/cycle6"/>
    <dgm:cxn modelId="{B53875B1-7BD0-46FA-8AF0-D6B0ED71531C}" srcId="{979CE1CB-FB9C-473B-A118-7C34F9095B50}" destId="{0BA2BB66-2B6B-4FEA-B73F-57B6BB08DDB6}" srcOrd="0" destOrd="0" parTransId="{9933FD38-59D8-4D2D-A10A-F91DBAF4AAED}" sibTransId="{3F57D30A-1280-47D4-8DA5-50C72A7C49CD}"/>
    <dgm:cxn modelId="{9092700E-80E8-4792-A19B-62CB15EDEFE6}" type="presOf" srcId="{59B4A3C6-9D22-4196-B443-ACA039C65ECC}" destId="{19E08017-B51C-4C46-886D-28D94A6FD1B4}" srcOrd="0" destOrd="0" presId="urn:microsoft.com/office/officeart/2005/8/layout/cycle6"/>
    <dgm:cxn modelId="{E5608D6B-FA91-4CD9-8CC5-7820E0FD725B}" type="presOf" srcId="{F946FB0F-F5FD-4784-8EC8-509952BEB7A3}" destId="{C999F39C-BA1D-4062-85E8-6C6A0D653A6C}" srcOrd="0" destOrd="0" presId="urn:microsoft.com/office/officeart/2005/8/layout/cycle6"/>
    <dgm:cxn modelId="{D587C4D2-3AD3-46C0-A0C8-425CA07249B1}" srcId="{979CE1CB-FB9C-473B-A118-7C34F9095B50}" destId="{59B4A3C6-9D22-4196-B443-ACA039C65ECC}" srcOrd="2" destOrd="0" parTransId="{0A6FA5B8-4C0E-48AC-933C-FCD1F1F86B1B}" sibTransId="{3C36B6EF-C03A-4779-8BFF-B46F074D1619}"/>
    <dgm:cxn modelId="{66FBE9D5-4C97-415F-B309-8ACB69B2E755}" type="presOf" srcId="{3F57D30A-1280-47D4-8DA5-50C72A7C49CD}" destId="{FB023216-D473-4686-AF89-6CB4EBAD193A}" srcOrd="0" destOrd="0" presId="urn:microsoft.com/office/officeart/2005/8/layout/cycle6"/>
    <dgm:cxn modelId="{CB4212A6-6128-48EB-B9FD-1DB331356225}" type="presOf" srcId="{0BA2BB66-2B6B-4FEA-B73F-57B6BB08DDB6}" destId="{405A55B5-98E9-4A83-B0DB-CB7F6AAB583F}" srcOrd="0" destOrd="0" presId="urn:microsoft.com/office/officeart/2005/8/layout/cycle6"/>
    <dgm:cxn modelId="{CED5C9C1-3874-46C1-86B2-C92AC36F338D}" srcId="{979CE1CB-FB9C-473B-A118-7C34F9095B50}" destId="{F946FB0F-F5FD-4784-8EC8-509952BEB7A3}" srcOrd="1" destOrd="0" parTransId="{7FB3725C-32BE-45F9-95E4-3F96EED44A67}" sibTransId="{2DAAD973-E93D-494E-924D-8FFC4EDA401C}"/>
    <dgm:cxn modelId="{F5B5B6DB-364B-49BC-924D-45F319132848}" type="presParOf" srcId="{EFAF1E45-2F74-40AB-8CF9-58FC177A8409}" destId="{405A55B5-98E9-4A83-B0DB-CB7F6AAB583F}" srcOrd="0" destOrd="0" presId="urn:microsoft.com/office/officeart/2005/8/layout/cycle6"/>
    <dgm:cxn modelId="{51B0F919-4AF4-4319-AA9A-7E3F7E00C137}" type="presParOf" srcId="{EFAF1E45-2F74-40AB-8CF9-58FC177A8409}" destId="{76D388BB-D7EE-493F-B974-A0F784B883C2}" srcOrd="1" destOrd="0" presId="urn:microsoft.com/office/officeart/2005/8/layout/cycle6"/>
    <dgm:cxn modelId="{2E11980A-E706-44B2-9524-7537ABB627EC}" type="presParOf" srcId="{EFAF1E45-2F74-40AB-8CF9-58FC177A8409}" destId="{FB023216-D473-4686-AF89-6CB4EBAD193A}" srcOrd="2" destOrd="0" presId="urn:microsoft.com/office/officeart/2005/8/layout/cycle6"/>
    <dgm:cxn modelId="{B37C9FAC-9774-4EAA-BE29-03611387E40B}" type="presParOf" srcId="{EFAF1E45-2F74-40AB-8CF9-58FC177A8409}" destId="{C999F39C-BA1D-4062-85E8-6C6A0D653A6C}" srcOrd="3" destOrd="0" presId="urn:microsoft.com/office/officeart/2005/8/layout/cycle6"/>
    <dgm:cxn modelId="{EF3A26ED-3477-45C9-B976-551EC3B3AA9B}" type="presParOf" srcId="{EFAF1E45-2F74-40AB-8CF9-58FC177A8409}" destId="{1383EF27-A0ED-4701-9B23-2387865A07B7}" srcOrd="4" destOrd="0" presId="urn:microsoft.com/office/officeart/2005/8/layout/cycle6"/>
    <dgm:cxn modelId="{8AEF4A85-B298-4E3D-A398-D27354E72442}" type="presParOf" srcId="{EFAF1E45-2F74-40AB-8CF9-58FC177A8409}" destId="{58C71745-6509-40A0-A9EF-28E3031A8182}" srcOrd="5" destOrd="0" presId="urn:microsoft.com/office/officeart/2005/8/layout/cycle6"/>
    <dgm:cxn modelId="{E83301FA-EC41-4E3E-BA34-744DEF99B577}" type="presParOf" srcId="{EFAF1E45-2F74-40AB-8CF9-58FC177A8409}" destId="{19E08017-B51C-4C46-886D-28D94A6FD1B4}" srcOrd="6" destOrd="0" presId="urn:microsoft.com/office/officeart/2005/8/layout/cycle6"/>
    <dgm:cxn modelId="{C250A3EA-DA5E-44CE-916C-64F57D83AEC3}" type="presParOf" srcId="{EFAF1E45-2F74-40AB-8CF9-58FC177A8409}" destId="{23ACA562-E3FF-414E-AA1C-8283ABE25D59}" srcOrd="7" destOrd="0" presId="urn:microsoft.com/office/officeart/2005/8/layout/cycle6"/>
    <dgm:cxn modelId="{F4CC1D60-6A84-4A58-B8D9-884F00E641C7}" type="presParOf" srcId="{EFAF1E45-2F74-40AB-8CF9-58FC177A8409}" destId="{2019E093-A5C2-4B39-9308-20110E26CA7C}" srcOrd="8" destOrd="0" presId="urn:microsoft.com/office/officeart/2005/8/layout/cycle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endSty" val="noArr"/>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3">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7" Type="http://schemas.openxmlformats.org/officeDocument/2006/relationships/image" Target="../media/image12.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43965" rtl="0" eaLnBrk="1" latinLnBrk="0" hangingPunct="1">
      <a:defRPr sz="1500" kern="1200">
        <a:solidFill>
          <a:schemeClr val="tx1"/>
        </a:solidFill>
        <a:latin typeface="+mn-lt"/>
        <a:ea typeface="+mn-ea"/>
        <a:cs typeface="+mn-cs"/>
      </a:defRPr>
    </a:lvl1pPr>
    <a:lvl2pPr marL="622300" algn="l" defTabSz="1243965" rtl="0" eaLnBrk="1" latinLnBrk="0" hangingPunct="1">
      <a:defRPr sz="1500" kern="1200">
        <a:solidFill>
          <a:schemeClr val="tx1"/>
        </a:solidFill>
        <a:latin typeface="+mn-lt"/>
        <a:ea typeface="+mn-ea"/>
        <a:cs typeface="+mn-cs"/>
      </a:defRPr>
    </a:lvl2pPr>
    <a:lvl3pPr marL="1243965" algn="l" defTabSz="1243965" rtl="0" eaLnBrk="1" latinLnBrk="0" hangingPunct="1">
      <a:defRPr sz="1500" kern="1200">
        <a:solidFill>
          <a:schemeClr val="tx1"/>
        </a:solidFill>
        <a:latin typeface="+mn-lt"/>
        <a:ea typeface="+mn-ea"/>
        <a:cs typeface="+mn-cs"/>
      </a:defRPr>
    </a:lvl3pPr>
    <a:lvl4pPr marL="1866265" algn="l" defTabSz="1243965" rtl="0" eaLnBrk="1" latinLnBrk="0" hangingPunct="1">
      <a:defRPr sz="1500" kern="1200">
        <a:solidFill>
          <a:schemeClr val="tx1"/>
        </a:solidFill>
        <a:latin typeface="+mn-lt"/>
        <a:ea typeface="+mn-ea"/>
        <a:cs typeface="+mn-cs"/>
      </a:defRPr>
    </a:lvl4pPr>
    <a:lvl5pPr marL="2487930" algn="l" defTabSz="1243965" rtl="0" eaLnBrk="1" latinLnBrk="0" hangingPunct="1">
      <a:defRPr sz="1500" kern="1200">
        <a:solidFill>
          <a:schemeClr val="tx1"/>
        </a:solidFill>
        <a:latin typeface="+mn-lt"/>
        <a:ea typeface="+mn-ea"/>
        <a:cs typeface="+mn-cs"/>
      </a:defRPr>
    </a:lvl5pPr>
    <a:lvl6pPr marL="3110230" algn="l" defTabSz="1243965" rtl="0" eaLnBrk="1" latinLnBrk="0" hangingPunct="1">
      <a:defRPr sz="1500" kern="1200">
        <a:solidFill>
          <a:schemeClr val="tx1"/>
        </a:solidFill>
        <a:latin typeface="+mn-lt"/>
        <a:ea typeface="+mn-ea"/>
        <a:cs typeface="+mn-cs"/>
      </a:defRPr>
    </a:lvl6pPr>
    <a:lvl7pPr marL="3731895" algn="l" defTabSz="1243965" rtl="0" eaLnBrk="1" latinLnBrk="0" hangingPunct="1">
      <a:defRPr sz="1500" kern="1200">
        <a:solidFill>
          <a:schemeClr val="tx1"/>
        </a:solidFill>
        <a:latin typeface="+mn-lt"/>
        <a:ea typeface="+mn-ea"/>
        <a:cs typeface="+mn-cs"/>
      </a:defRPr>
    </a:lvl7pPr>
    <a:lvl8pPr marL="4354195" algn="l" defTabSz="1243965" rtl="0" eaLnBrk="1" latinLnBrk="0" hangingPunct="1">
      <a:defRPr sz="1500" kern="1200">
        <a:solidFill>
          <a:schemeClr val="tx1"/>
        </a:solidFill>
        <a:latin typeface="+mn-lt"/>
        <a:ea typeface="+mn-ea"/>
        <a:cs typeface="+mn-cs"/>
      </a:defRPr>
    </a:lvl8pPr>
    <a:lvl9pPr marL="4975860" algn="l" defTabSz="1243965"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2"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3"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4"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panose="020F0502020204030204"/>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4"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1243965" rtl="0" eaLnBrk="1" latinLnBrk="0" hangingPunct="1">
        <a:spcBef>
          <a:spcPct val="0"/>
        </a:spcBef>
        <a:buNone/>
        <a:defRPr sz="6100" kern="1200">
          <a:solidFill>
            <a:schemeClr val="tx1"/>
          </a:solidFill>
          <a:latin typeface="+mj-lt"/>
          <a:ea typeface="+mj-ea"/>
          <a:cs typeface="+mj-cs"/>
        </a:defRPr>
      </a:lvl1pPr>
    </p:titleStyle>
    <p:bodyStyle>
      <a:lvl1pPr marL="466725" indent="-466725" algn="l" defTabSz="1243965" rtl="0" eaLnBrk="1" latinLnBrk="0" hangingPunct="1">
        <a:spcBef>
          <a:spcPct val="20000"/>
        </a:spcBef>
        <a:buFont typeface="Arial" panose="020B0604020202020204" pitchFamily="34" charset="0"/>
        <a:buChar char="•"/>
        <a:defRPr sz="4400" kern="1200">
          <a:solidFill>
            <a:schemeClr val="tx1"/>
          </a:solidFill>
          <a:latin typeface="+mn-lt"/>
          <a:ea typeface="+mn-ea"/>
          <a:cs typeface="+mn-cs"/>
        </a:defRPr>
      </a:lvl1pPr>
      <a:lvl2pPr marL="1010920" indent="-388620" algn="l" defTabSz="12439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55115" indent="-311150" algn="l" defTabSz="1243965"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3pPr>
      <a:lvl4pPr marL="2176780" indent="-311150" algn="l" defTabSz="12439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799080" indent="-311150" algn="l" defTabSz="12439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420745" indent="-311150" algn="l" defTabSz="12439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043045" indent="-311150" algn="l" defTabSz="12439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664710" indent="-311150" algn="l" defTabSz="12439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287010" indent="-311150" algn="l" defTabSz="12439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p:bodyStyle>
    <p:otherStyle>
      <a:defPPr>
        <a:defRPr lang="zh-CN"/>
      </a:defPPr>
      <a:lvl1pPr marL="0" algn="l" defTabSz="1243965" rtl="0" eaLnBrk="1" latinLnBrk="0" hangingPunct="1">
        <a:defRPr sz="2500" kern="1200">
          <a:solidFill>
            <a:schemeClr val="tx1"/>
          </a:solidFill>
          <a:latin typeface="+mn-lt"/>
          <a:ea typeface="+mn-ea"/>
          <a:cs typeface="+mn-cs"/>
        </a:defRPr>
      </a:lvl1pPr>
      <a:lvl2pPr marL="622300" algn="l" defTabSz="1243965" rtl="0" eaLnBrk="1" latinLnBrk="0" hangingPunct="1">
        <a:defRPr sz="2500" kern="1200">
          <a:solidFill>
            <a:schemeClr val="tx1"/>
          </a:solidFill>
          <a:latin typeface="+mn-lt"/>
          <a:ea typeface="+mn-ea"/>
          <a:cs typeface="+mn-cs"/>
        </a:defRPr>
      </a:lvl2pPr>
      <a:lvl3pPr marL="1243965" algn="l" defTabSz="1243965" rtl="0" eaLnBrk="1" latinLnBrk="0" hangingPunct="1">
        <a:defRPr sz="2500" kern="1200">
          <a:solidFill>
            <a:schemeClr val="tx1"/>
          </a:solidFill>
          <a:latin typeface="+mn-lt"/>
          <a:ea typeface="+mn-ea"/>
          <a:cs typeface="+mn-cs"/>
        </a:defRPr>
      </a:lvl3pPr>
      <a:lvl4pPr marL="1866265" algn="l" defTabSz="1243965" rtl="0" eaLnBrk="1" latinLnBrk="0" hangingPunct="1">
        <a:defRPr sz="2500" kern="1200">
          <a:solidFill>
            <a:schemeClr val="tx1"/>
          </a:solidFill>
          <a:latin typeface="+mn-lt"/>
          <a:ea typeface="+mn-ea"/>
          <a:cs typeface="+mn-cs"/>
        </a:defRPr>
      </a:lvl4pPr>
      <a:lvl5pPr marL="2487930" algn="l" defTabSz="1243965" rtl="0" eaLnBrk="1" latinLnBrk="0" hangingPunct="1">
        <a:defRPr sz="2500" kern="1200">
          <a:solidFill>
            <a:schemeClr val="tx1"/>
          </a:solidFill>
          <a:latin typeface="+mn-lt"/>
          <a:ea typeface="+mn-ea"/>
          <a:cs typeface="+mn-cs"/>
        </a:defRPr>
      </a:lvl5pPr>
      <a:lvl6pPr marL="3110230" algn="l" defTabSz="1243965" rtl="0" eaLnBrk="1" latinLnBrk="0" hangingPunct="1">
        <a:defRPr sz="2500" kern="1200">
          <a:solidFill>
            <a:schemeClr val="tx1"/>
          </a:solidFill>
          <a:latin typeface="+mn-lt"/>
          <a:ea typeface="+mn-ea"/>
          <a:cs typeface="+mn-cs"/>
        </a:defRPr>
      </a:lvl6pPr>
      <a:lvl7pPr marL="3731895" algn="l" defTabSz="1243965" rtl="0" eaLnBrk="1" latinLnBrk="0" hangingPunct="1">
        <a:defRPr sz="2500" kern="1200">
          <a:solidFill>
            <a:schemeClr val="tx1"/>
          </a:solidFill>
          <a:latin typeface="+mn-lt"/>
          <a:ea typeface="+mn-ea"/>
          <a:cs typeface="+mn-cs"/>
        </a:defRPr>
      </a:lvl7pPr>
      <a:lvl8pPr marL="4354195" algn="l" defTabSz="1243965" rtl="0" eaLnBrk="1" latinLnBrk="0" hangingPunct="1">
        <a:defRPr sz="2500" kern="1200">
          <a:solidFill>
            <a:schemeClr val="tx1"/>
          </a:solidFill>
          <a:latin typeface="+mn-lt"/>
          <a:ea typeface="+mn-ea"/>
          <a:cs typeface="+mn-cs"/>
        </a:defRPr>
      </a:lvl8pPr>
      <a:lvl9pPr marL="4975860" algn="l" defTabSz="1243965"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hyperlink" Target="http://baike.baidu.com/view/39560.htm" TargetMode="External"/><Relationship Id="rId2" Type="http://schemas.openxmlformats.org/officeDocument/2006/relationships/image" Target="../media/image24.jpeg"/><Relationship Id="rId1" Type="http://schemas.openxmlformats.org/officeDocument/2006/relationships/image" Target="../media/image2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jpeg"/><Relationship Id="rId1"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37.png"/><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41.png"/><Relationship Id="rId1" Type="http://schemas.openxmlformats.org/officeDocument/2006/relationships/image" Target="../media/image40.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43.jpeg"/><Relationship Id="rId1" Type="http://schemas.openxmlformats.org/officeDocument/2006/relationships/image" Target="../media/image4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5.png"/><Relationship Id="rId1"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7.png"/><Relationship Id="rId1"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9.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9.wmf"/><Relationship Id="rId7" Type="http://schemas.openxmlformats.org/officeDocument/2006/relationships/oleObject" Target="../embeddings/oleObject4.bin"/><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7.wmf"/><Relationship Id="rId3" Type="http://schemas.openxmlformats.org/officeDocument/2006/relationships/oleObject" Target="../embeddings/oleObject2.bin"/><Relationship Id="rId2" Type="http://schemas.openxmlformats.org/officeDocument/2006/relationships/image" Target="../media/image6.wmf"/><Relationship Id="rId18" Type="http://schemas.openxmlformats.org/officeDocument/2006/relationships/vmlDrawing" Target="../drawings/vmlDrawing1.vml"/><Relationship Id="rId17" Type="http://schemas.openxmlformats.org/officeDocument/2006/relationships/slideLayout" Target="../slideLayouts/slideLayout2.xml"/><Relationship Id="rId16" Type="http://schemas.openxmlformats.org/officeDocument/2006/relationships/oleObject" Target="../embeddings/oleObject9.bin"/><Relationship Id="rId15" Type="http://schemas.openxmlformats.org/officeDocument/2006/relationships/oleObject" Target="../embeddings/oleObject8.bin"/><Relationship Id="rId14" Type="http://schemas.openxmlformats.org/officeDocument/2006/relationships/image" Target="../media/image12.wmf"/><Relationship Id="rId13" Type="http://schemas.openxmlformats.org/officeDocument/2006/relationships/oleObject" Target="../embeddings/oleObject7.bin"/><Relationship Id="rId12" Type="http://schemas.openxmlformats.org/officeDocument/2006/relationships/image" Target="../media/image11.wmf"/><Relationship Id="rId11" Type="http://schemas.openxmlformats.org/officeDocument/2006/relationships/oleObject" Target="../embeddings/oleObject6.bin"/><Relationship Id="rId10" Type="http://schemas.openxmlformats.org/officeDocument/2006/relationships/image" Target="../media/image10.wmf"/><Relationship Id="rId1"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2.png"/><Relationship Id="rId1" Type="http://schemas.openxmlformats.org/officeDocument/2006/relationships/image" Target="../media/image51.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png"/></Relationships>
</file>

<file path=ppt/slides/_rels/slide4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8.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jpeg"/><Relationship Id="rId1"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ln>
        </p:spPr>
        <p:txBody>
          <a:bodyPr lIns="124398" tIns="62199" rIns="124398" bIns="62199">
            <a:spAutoFit/>
          </a:bodyPr>
          <a:lstStyle/>
          <a:p>
            <a:pPr marL="466725" indent="-466725" algn="ctr">
              <a:lnSpc>
                <a:spcPts val="7345"/>
              </a:lnSpc>
              <a:spcBef>
                <a:spcPct val="0"/>
              </a:spcBef>
              <a:defRPr/>
            </a:pPr>
            <a:r>
              <a:rPr lang="zh-CN" altLang="en-US" sz="4900" b="1" dirty="0" smtClean="0">
                <a:solidFill>
                  <a:srgbClr val="000000"/>
                </a:solidFill>
                <a:effectLst>
                  <a:outerShdw blurRad="38100" dist="38100" dir="2700000" algn="tl">
                    <a:srgbClr val="C0C0C0"/>
                  </a:outerShdw>
                </a:effectLst>
                <a:latin typeface="Arial" panose="020B0604020202020204" pitchFamily="34" charset="0"/>
                <a:ea typeface="黑体" panose="02010609060101010101"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anose="020B0604020202020204" pitchFamily="34" charset="0"/>
              <a:ea typeface="黑体" panose="02010609060101010101"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ln>
        </p:spPr>
        <p:txBody>
          <a:bodyPr wrap="none" lIns="124398" tIns="62199" rIns="124398" bIns="62199" anchor="ctr"/>
          <a:lstStyle/>
          <a:p>
            <a:pPr algn="ctr">
              <a:spcBef>
                <a:spcPct val="0"/>
              </a:spcBef>
            </a:pPr>
            <a:r>
              <a:rPr lang="zh-CN" altLang="en-US" sz="3800" b="1" dirty="0" smtClean="0">
                <a:solidFill>
                  <a:srgbClr val="000000"/>
                </a:solidFill>
                <a:latin typeface="华文新魏" panose="02010800040101010101" pitchFamily="2" charset="-122"/>
                <a:ea typeface="华文新魏" panose="02010800040101010101" pitchFamily="2" charset="-122"/>
              </a:rPr>
              <a:t>制作人：</a:t>
            </a:r>
            <a:r>
              <a:rPr lang="en-US" altLang="zh-CN" sz="3800" b="1" smtClean="0">
                <a:solidFill>
                  <a:srgbClr val="000000"/>
                </a:solidFill>
                <a:latin typeface="Vivaldi" panose="03020602050506090804" pitchFamily="66" charset="0"/>
                <a:ea typeface="华文新魏" panose="02010800040101010101" pitchFamily="2" charset="-122"/>
              </a:rPr>
              <a:t>TLN</a:t>
            </a:r>
            <a:endParaRPr lang="zh-CN" altLang="en-US" sz="3800" smtClean="0">
              <a:solidFill>
                <a:srgbClr val="000000"/>
              </a:solidFill>
              <a:latin typeface="Vivaldi" panose="03020602050506090804" pitchFamily="66" charset="0"/>
              <a:ea typeface="华文新魏" panose="02010800040101010101" pitchFamily="2" charset="-122"/>
            </a:endParaRPr>
          </a:p>
        </p:txBody>
      </p:sp>
      <p:pic>
        <p:nvPicPr>
          <p:cNvPr id="46081" name="Picture 1" descr="C:\Users\Administrator\Desktop\地铁1号线照片\640584187408679230.jpg"/>
          <p:cNvPicPr>
            <a:picLocks noChangeAspect="1" noChangeArrowheads="1"/>
          </p:cNvPicPr>
          <p:nvPr/>
        </p:nvPicPr>
        <p:blipFill>
          <a:blip r:embed="rId1"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2"/>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3"/>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4" cstate="print"/>
          <a:srcRect/>
          <a:stretch>
            <a:fillRect/>
          </a:stretch>
        </p:blipFill>
        <p:spPr bwMode="auto">
          <a:xfrm>
            <a:off x="119814" y="314302"/>
            <a:ext cx="4643470" cy="1032797"/>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Rectangle 4"/>
          <p:cNvSpPr>
            <a:spLocks noChangeArrowheads="1"/>
          </p:cNvSpPr>
          <p:nvPr/>
        </p:nvSpPr>
        <p:spPr bwMode="auto">
          <a:xfrm>
            <a:off x="3906028" y="5335602"/>
            <a:ext cx="1822450" cy="336550"/>
          </a:xfrm>
          <a:prstGeom prst="rect">
            <a:avLst/>
          </a:prstGeom>
          <a:solidFill>
            <a:srgbClr val="D2ACF2"/>
          </a:solidFill>
          <a:ln w="9525">
            <a:noFill/>
            <a:miter lim="800000"/>
          </a:ln>
        </p:spPr>
        <p:txBody>
          <a:bodyPr wrap="none" anchor="ctr">
            <a:spAutoFit/>
          </a:bodyPr>
          <a:lstStyle/>
          <a:p>
            <a:r>
              <a:rPr lang="zh-CN" altLang="en-US" sz="1600" b="1" dirty="0"/>
              <a:t>数字式时间继电器</a:t>
            </a:r>
            <a:endParaRPr lang="zh-CN" altLang="en-US" sz="1600" b="1" dirty="0"/>
          </a:p>
        </p:txBody>
      </p:sp>
      <p:sp>
        <p:nvSpPr>
          <p:cNvPr id="5" name="Rectangle 5"/>
          <p:cNvSpPr>
            <a:spLocks noChangeArrowheads="1"/>
          </p:cNvSpPr>
          <p:nvPr/>
        </p:nvSpPr>
        <p:spPr bwMode="auto">
          <a:xfrm>
            <a:off x="905632" y="5335602"/>
            <a:ext cx="1943100" cy="336550"/>
          </a:xfrm>
          <a:prstGeom prst="rect">
            <a:avLst/>
          </a:prstGeom>
          <a:solidFill>
            <a:srgbClr val="D2ACF2"/>
          </a:solidFill>
          <a:ln w="9525">
            <a:noFill/>
            <a:miter lim="800000"/>
          </a:ln>
        </p:spPr>
        <p:txBody>
          <a:bodyPr>
            <a:spAutoFit/>
          </a:bodyPr>
          <a:lstStyle/>
          <a:p>
            <a:r>
              <a:rPr lang="en-US" altLang="zh-CN" sz="1600" b="1" dirty="0"/>
              <a:t> </a:t>
            </a:r>
            <a:r>
              <a:rPr lang="zh-CN" altLang="en-US" sz="1600" b="1" dirty="0"/>
              <a:t>晶体管时间继电器</a:t>
            </a:r>
            <a:endParaRPr lang="zh-CN" altLang="en-US" sz="1600" b="1" dirty="0"/>
          </a:p>
        </p:txBody>
      </p:sp>
      <p:pic>
        <p:nvPicPr>
          <p:cNvPr id="6" name="Picture 6" descr="js14"/>
          <p:cNvPicPr>
            <a:picLocks noChangeAspect="1" noChangeArrowheads="1"/>
          </p:cNvPicPr>
          <p:nvPr/>
        </p:nvPicPr>
        <p:blipFill>
          <a:blip r:embed="rId1"/>
          <a:srcRect/>
          <a:stretch>
            <a:fillRect/>
          </a:stretch>
        </p:blipFill>
        <p:spPr bwMode="auto">
          <a:xfrm>
            <a:off x="834194" y="2692396"/>
            <a:ext cx="1931988" cy="2520950"/>
          </a:xfrm>
          <a:prstGeom prst="rect">
            <a:avLst/>
          </a:prstGeom>
          <a:noFill/>
          <a:ln w="9525">
            <a:noFill/>
            <a:miter lim="800000"/>
            <a:headEnd/>
            <a:tailEnd/>
          </a:ln>
        </p:spPr>
      </p:pic>
      <p:pic>
        <p:nvPicPr>
          <p:cNvPr id="7" name="Picture 7" descr="jss14a"/>
          <p:cNvPicPr>
            <a:picLocks noChangeAspect="1" noChangeArrowheads="1"/>
          </p:cNvPicPr>
          <p:nvPr/>
        </p:nvPicPr>
        <p:blipFill>
          <a:blip r:embed="rId2"/>
          <a:srcRect/>
          <a:stretch>
            <a:fillRect/>
          </a:stretch>
        </p:blipFill>
        <p:spPr bwMode="auto">
          <a:xfrm>
            <a:off x="3691714" y="2763834"/>
            <a:ext cx="2205038" cy="2232025"/>
          </a:xfrm>
          <a:prstGeom prst="rect">
            <a:avLst/>
          </a:prstGeom>
          <a:noFill/>
          <a:ln w="9525">
            <a:noFill/>
            <a:miter lim="800000"/>
            <a:headEnd/>
            <a:tailEnd/>
          </a:ln>
        </p:spPr>
      </p:pic>
      <p:sp>
        <p:nvSpPr>
          <p:cNvPr id="8" name="Rectangle 8"/>
          <p:cNvSpPr>
            <a:spLocks noChangeArrowheads="1"/>
          </p:cNvSpPr>
          <p:nvPr/>
        </p:nvSpPr>
        <p:spPr bwMode="auto">
          <a:xfrm>
            <a:off x="7120737" y="2600318"/>
            <a:ext cx="4286281" cy="3353097"/>
          </a:xfrm>
          <a:prstGeom prst="rect">
            <a:avLst/>
          </a:prstGeom>
          <a:solidFill>
            <a:schemeClr val="bg1"/>
          </a:solidFill>
          <a:ln w="9525">
            <a:solidFill>
              <a:schemeClr val="bg1"/>
            </a:solidFill>
            <a:miter lim="800000"/>
          </a:ln>
        </p:spPr>
        <p:txBody>
          <a:bodyPr wrap="square" anchor="ctr">
            <a:spAutoFit/>
          </a:bodyPr>
          <a:lstStyle/>
          <a:p>
            <a:pPr>
              <a:lnSpc>
                <a:spcPct val="150000"/>
              </a:lnSpc>
            </a:pPr>
            <a:r>
              <a:rPr lang="zh-CN" altLang="en-US" sz="2400" b="1" dirty="0"/>
              <a:t>缓动继电器：延缓</a:t>
            </a:r>
            <a:r>
              <a:rPr lang="zh-CN" altLang="en-US" sz="2400" b="1" dirty="0">
                <a:hlinkClick r:id="rId3"/>
              </a:rPr>
              <a:t>继电器</a:t>
            </a:r>
            <a:r>
              <a:rPr lang="zh-CN" altLang="en-US" sz="2400" b="1" dirty="0"/>
              <a:t>动作时间的一类继电器。用改变</a:t>
            </a:r>
            <a:r>
              <a:rPr lang="zh-CN" altLang="en-US" sz="2400" b="1" dirty="0">
                <a:solidFill>
                  <a:srgbClr val="FF3300"/>
                </a:solidFill>
              </a:rPr>
              <a:t>继电器的结构或改变输入电路的方法</a:t>
            </a:r>
            <a:r>
              <a:rPr lang="zh-CN" altLang="en-US" sz="2400" b="1" dirty="0"/>
              <a:t>可使继电器由线圈通电或断电到接点良好地转接，要经过一定时间延迟。 </a:t>
            </a:r>
            <a:endParaRPr lang="zh-CN" altLang="en-US" sz="2400" b="1" dirty="0"/>
          </a:p>
        </p:txBody>
      </p:sp>
      <p:sp>
        <p:nvSpPr>
          <p:cNvPr id="9" name="矩形 8"/>
          <p:cNvSpPr/>
          <p:nvPr/>
        </p:nvSpPr>
        <p:spPr>
          <a:xfrm>
            <a:off x="6763548" y="2457442"/>
            <a:ext cx="4929222" cy="3643338"/>
          </a:xfrm>
          <a:prstGeom prst="rect">
            <a:avLst/>
          </a:prstGeom>
          <a:noFill/>
          <a:ln>
            <a:solidFill>
              <a:srgbClr val="00AEE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par>
                                <p:cTn id="22" presetID="8" presetClass="entr" presetSubtype="16"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amond(in)">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5566" y="1885938"/>
            <a:ext cx="5214974" cy="461665"/>
          </a:xfrm>
          <a:prstGeom prst="rect">
            <a:avLst/>
          </a:prstGeom>
          <a:noFill/>
        </p:spPr>
        <p:txBody>
          <a:bodyPr wrap="square" rtlCol="0">
            <a:spAutoFit/>
          </a:bodyPr>
          <a:lstStyle/>
          <a:p>
            <a:r>
              <a:rPr lang="en-US" altLang="zh-CN" sz="2400" b="1" dirty="0" smtClean="0"/>
              <a:t>4</a:t>
            </a:r>
            <a:r>
              <a:rPr lang="zh-CN" altLang="en-US" sz="2400" b="1" dirty="0" smtClean="0"/>
              <a:t>）按继电器输入的物理量性质</a:t>
            </a:r>
            <a:endParaRPr lang="zh-CN" altLang="en-US" sz="2400" b="1" dirty="0"/>
          </a:p>
        </p:txBody>
      </p:sp>
      <p:sp>
        <p:nvSpPr>
          <p:cNvPr id="4" name="矩形 3"/>
          <p:cNvSpPr/>
          <p:nvPr/>
        </p:nvSpPr>
        <p:spPr>
          <a:xfrm>
            <a:off x="1048508"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5" name="矩形 4"/>
          <p:cNvSpPr/>
          <p:nvPr/>
        </p:nvSpPr>
        <p:spPr>
          <a:xfrm>
            <a:off x="7120738" y="3600450"/>
            <a:ext cx="4214842" cy="1754326"/>
          </a:xfrm>
          <a:prstGeom prst="rect">
            <a:avLst/>
          </a:prstGeom>
        </p:spPr>
        <p:txBody>
          <a:bodyPr wrap="square">
            <a:spAutoFit/>
          </a:bodyPr>
          <a:lstStyle/>
          <a:p>
            <a:pPr>
              <a:lnSpc>
                <a:spcPct val="150000"/>
              </a:lnSpc>
            </a:pPr>
            <a:r>
              <a:rPr lang="zh-CN" altLang="en-US" sz="2400" b="1" dirty="0" smtClean="0"/>
              <a:t>非电量继电器的吸起和落下反应非电量（</a:t>
            </a:r>
            <a:r>
              <a:rPr lang="zh-CN" altLang="en-US" sz="2400" b="1" dirty="0" smtClean="0">
                <a:solidFill>
                  <a:srgbClr val="FF0000"/>
                </a:solidFill>
              </a:rPr>
              <a:t>温度、压力、速度</a:t>
            </a:r>
            <a:r>
              <a:rPr lang="zh-CN" altLang="en-US" sz="2400" b="1" dirty="0" smtClean="0"/>
              <a:t>等）的变化。</a:t>
            </a:r>
            <a:endParaRPr lang="zh-CN" altLang="en-US" sz="2400" b="1" dirty="0"/>
          </a:p>
        </p:txBody>
      </p:sp>
      <p:sp>
        <p:nvSpPr>
          <p:cNvPr id="6" name="矩形 5"/>
          <p:cNvSpPr/>
          <p:nvPr/>
        </p:nvSpPr>
        <p:spPr>
          <a:xfrm>
            <a:off x="1368358" y="3471015"/>
            <a:ext cx="500066" cy="2015936"/>
          </a:xfrm>
          <a:prstGeom prst="rect">
            <a:avLst/>
          </a:prstGeom>
          <a:solidFill>
            <a:schemeClr val="bg1"/>
          </a:solidFill>
          <a:ln w="28575">
            <a:solidFill>
              <a:srgbClr val="00AEEE"/>
            </a:solidFill>
          </a:ln>
        </p:spPr>
        <p:txBody>
          <a:bodyPr wrap="square">
            <a:spAutoFit/>
          </a:bodyPr>
          <a:lstStyle/>
          <a:p>
            <a:r>
              <a:rPr lang="zh-CN" altLang="en-US" b="1" dirty="0" smtClean="0">
                <a:solidFill>
                  <a:prstClr val="black"/>
                </a:solidFill>
              </a:rPr>
              <a:t>电流继电器</a:t>
            </a:r>
            <a:endParaRPr lang="zh-CN" altLang="en-US" b="1" dirty="0"/>
          </a:p>
        </p:txBody>
      </p:sp>
      <p:sp>
        <p:nvSpPr>
          <p:cNvPr id="7" name="矩形 6"/>
          <p:cNvSpPr/>
          <p:nvPr/>
        </p:nvSpPr>
        <p:spPr>
          <a:xfrm>
            <a:off x="2511366" y="3471015"/>
            <a:ext cx="487453" cy="2015936"/>
          </a:xfrm>
          <a:prstGeom prst="rect">
            <a:avLst/>
          </a:prstGeom>
          <a:solidFill>
            <a:schemeClr val="bg1"/>
          </a:solidFill>
          <a:ln w="28575">
            <a:solidFill>
              <a:srgbClr val="00AEEE"/>
            </a:solidFill>
          </a:ln>
        </p:spPr>
        <p:txBody>
          <a:bodyPr wrap="square">
            <a:spAutoFit/>
          </a:bodyPr>
          <a:lstStyle/>
          <a:p>
            <a:r>
              <a:rPr lang="zh-CN" altLang="en-US" b="1" dirty="0" smtClean="0">
                <a:solidFill>
                  <a:prstClr val="black"/>
                </a:solidFill>
              </a:rPr>
              <a:t>电压继电器</a:t>
            </a:r>
            <a:endParaRPr lang="zh-CN" altLang="en-US" b="1" dirty="0"/>
          </a:p>
        </p:txBody>
      </p:sp>
      <p:sp>
        <p:nvSpPr>
          <p:cNvPr id="8" name="矩形 7"/>
          <p:cNvSpPr/>
          <p:nvPr/>
        </p:nvSpPr>
        <p:spPr>
          <a:xfrm>
            <a:off x="3654374" y="3471015"/>
            <a:ext cx="492234" cy="2015936"/>
          </a:xfrm>
          <a:prstGeom prst="rect">
            <a:avLst/>
          </a:prstGeom>
          <a:solidFill>
            <a:schemeClr val="bg1"/>
          </a:solidFill>
          <a:ln w="28575">
            <a:solidFill>
              <a:srgbClr val="00AEEE"/>
            </a:solidFill>
          </a:ln>
        </p:spPr>
        <p:txBody>
          <a:bodyPr wrap="square">
            <a:spAutoFit/>
          </a:bodyPr>
          <a:lstStyle/>
          <a:p>
            <a:r>
              <a:rPr lang="zh-CN" altLang="en-US" b="1" dirty="0" smtClean="0">
                <a:solidFill>
                  <a:prstClr val="black"/>
                </a:solidFill>
              </a:rPr>
              <a:t>功率继电器</a:t>
            </a:r>
            <a:endParaRPr lang="zh-CN" altLang="en-US" b="1" dirty="0"/>
          </a:p>
        </p:txBody>
      </p:sp>
      <p:sp>
        <p:nvSpPr>
          <p:cNvPr id="9" name="矩形 8"/>
          <p:cNvSpPr/>
          <p:nvPr/>
        </p:nvSpPr>
        <p:spPr>
          <a:xfrm>
            <a:off x="4868820" y="3471015"/>
            <a:ext cx="504891" cy="2015936"/>
          </a:xfrm>
          <a:prstGeom prst="rect">
            <a:avLst/>
          </a:prstGeom>
          <a:solidFill>
            <a:schemeClr val="bg1"/>
          </a:solidFill>
          <a:ln w="28575">
            <a:solidFill>
              <a:srgbClr val="00AEEE"/>
            </a:solidFill>
          </a:ln>
        </p:spPr>
        <p:txBody>
          <a:bodyPr wrap="square">
            <a:spAutoFit/>
          </a:bodyPr>
          <a:lstStyle/>
          <a:p>
            <a:r>
              <a:rPr lang="zh-CN" altLang="en-US" b="1" dirty="0" smtClean="0">
                <a:solidFill>
                  <a:prstClr val="black"/>
                </a:solidFill>
              </a:rPr>
              <a:t>频率继电器</a:t>
            </a:r>
            <a:endParaRPr lang="zh-CN" altLang="en-US" b="1" dirty="0"/>
          </a:p>
        </p:txBody>
      </p:sp>
      <p:sp>
        <p:nvSpPr>
          <p:cNvPr id="11" name="任意多边形 10"/>
          <p:cNvSpPr/>
          <p:nvPr/>
        </p:nvSpPr>
        <p:spPr>
          <a:xfrm>
            <a:off x="1678003" y="2415423"/>
            <a:ext cx="0" cy="995082"/>
          </a:xfrm>
          <a:custGeom>
            <a:avLst/>
            <a:gdLst>
              <a:gd name="connsiteX0" fmla="*/ 0 w 0"/>
              <a:gd name="connsiteY0" fmla="*/ 0 h 995082"/>
              <a:gd name="connsiteX1" fmla="*/ 0 w 0"/>
              <a:gd name="connsiteY1" fmla="*/ 995082 h 995082"/>
            </a:gdLst>
            <a:ahLst/>
            <a:cxnLst>
              <a:cxn ang="0">
                <a:pos x="connsiteX0" y="connsiteY0"/>
              </a:cxn>
              <a:cxn ang="0">
                <a:pos x="connsiteX1" y="connsiteY1"/>
              </a:cxn>
            </a:cxnLst>
            <a:rect l="l" t="t" r="r" b="b"/>
            <a:pathLst>
              <a:path h="995082">
                <a:moveTo>
                  <a:pt x="0" y="0"/>
                </a:moveTo>
                <a:lnTo>
                  <a:pt x="0" y="995082"/>
                </a:lnTo>
              </a:path>
            </a:pathLst>
          </a:custGeom>
          <a:ln w="28575">
            <a:solidFill>
              <a:srgbClr val="00AEE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任意多边形 11"/>
          <p:cNvSpPr/>
          <p:nvPr/>
        </p:nvSpPr>
        <p:spPr>
          <a:xfrm>
            <a:off x="1691450" y="2886070"/>
            <a:ext cx="4625788" cy="605118"/>
          </a:xfrm>
          <a:custGeom>
            <a:avLst/>
            <a:gdLst>
              <a:gd name="connsiteX0" fmla="*/ 0 w 4625788"/>
              <a:gd name="connsiteY0" fmla="*/ 0 h 605118"/>
              <a:gd name="connsiteX1" fmla="*/ 4625788 w 4625788"/>
              <a:gd name="connsiteY1" fmla="*/ 0 h 605118"/>
              <a:gd name="connsiteX2" fmla="*/ 4625788 w 4625788"/>
              <a:gd name="connsiteY2" fmla="*/ 605118 h 605118"/>
            </a:gdLst>
            <a:ahLst/>
            <a:cxnLst>
              <a:cxn ang="0">
                <a:pos x="connsiteX0" y="connsiteY0"/>
              </a:cxn>
              <a:cxn ang="0">
                <a:pos x="connsiteX1" y="connsiteY1"/>
              </a:cxn>
              <a:cxn ang="0">
                <a:pos x="connsiteX2" y="connsiteY2"/>
              </a:cxn>
            </a:cxnLst>
            <a:rect l="l" t="t" r="r" b="b"/>
            <a:pathLst>
              <a:path w="4625788" h="605118">
                <a:moveTo>
                  <a:pt x="0" y="0"/>
                </a:moveTo>
                <a:lnTo>
                  <a:pt x="4625788" y="0"/>
                </a:lnTo>
                <a:lnTo>
                  <a:pt x="4625788" y="605118"/>
                </a:lnTo>
              </a:path>
            </a:pathLst>
          </a:custGeom>
          <a:noFill/>
          <a:ln w="28575">
            <a:solidFill>
              <a:srgbClr val="00AEE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任意多边形 12"/>
          <p:cNvSpPr/>
          <p:nvPr/>
        </p:nvSpPr>
        <p:spPr>
          <a:xfrm>
            <a:off x="2794109" y="2899517"/>
            <a:ext cx="0" cy="551329"/>
          </a:xfrm>
          <a:custGeom>
            <a:avLst/>
            <a:gdLst>
              <a:gd name="connsiteX0" fmla="*/ 0 w 0"/>
              <a:gd name="connsiteY0" fmla="*/ 0 h 551329"/>
              <a:gd name="connsiteX1" fmla="*/ 0 w 0"/>
              <a:gd name="connsiteY1" fmla="*/ 551329 h 551329"/>
            </a:gdLst>
            <a:ahLst/>
            <a:cxnLst>
              <a:cxn ang="0">
                <a:pos x="connsiteX0" y="connsiteY0"/>
              </a:cxn>
              <a:cxn ang="0">
                <a:pos x="connsiteX1" y="connsiteY1"/>
              </a:cxn>
            </a:cxnLst>
            <a:rect l="l" t="t" r="r" b="b"/>
            <a:pathLst>
              <a:path h="551329">
                <a:moveTo>
                  <a:pt x="0" y="0"/>
                </a:moveTo>
                <a:lnTo>
                  <a:pt x="0" y="551329"/>
                </a:lnTo>
              </a:path>
            </a:pathLst>
          </a:custGeom>
          <a:ln w="28575">
            <a:solidFill>
              <a:srgbClr val="00AEE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任意多边形 13"/>
          <p:cNvSpPr/>
          <p:nvPr/>
        </p:nvSpPr>
        <p:spPr>
          <a:xfrm>
            <a:off x="3923662" y="2899517"/>
            <a:ext cx="0" cy="564776"/>
          </a:xfrm>
          <a:custGeom>
            <a:avLst/>
            <a:gdLst>
              <a:gd name="connsiteX0" fmla="*/ 0 w 0"/>
              <a:gd name="connsiteY0" fmla="*/ 0 h 564776"/>
              <a:gd name="connsiteX1" fmla="*/ 0 w 0"/>
              <a:gd name="connsiteY1" fmla="*/ 564776 h 564776"/>
            </a:gdLst>
            <a:ahLst/>
            <a:cxnLst>
              <a:cxn ang="0">
                <a:pos x="connsiteX0" y="connsiteY0"/>
              </a:cxn>
              <a:cxn ang="0">
                <a:pos x="connsiteX1" y="connsiteY1"/>
              </a:cxn>
            </a:cxnLst>
            <a:rect l="l" t="t" r="r" b="b"/>
            <a:pathLst>
              <a:path h="564776">
                <a:moveTo>
                  <a:pt x="0" y="0"/>
                </a:moveTo>
                <a:lnTo>
                  <a:pt x="0" y="564776"/>
                </a:lnTo>
              </a:path>
            </a:pathLst>
          </a:custGeom>
          <a:ln w="28575">
            <a:solidFill>
              <a:srgbClr val="00AEE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任意多边形 14"/>
          <p:cNvSpPr/>
          <p:nvPr/>
        </p:nvSpPr>
        <p:spPr>
          <a:xfrm>
            <a:off x="5120450" y="2886070"/>
            <a:ext cx="0" cy="591671"/>
          </a:xfrm>
          <a:custGeom>
            <a:avLst/>
            <a:gdLst>
              <a:gd name="connsiteX0" fmla="*/ 0 w 0"/>
              <a:gd name="connsiteY0" fmla="*/ 0 h 591671"/>
              <a:gd name="connsiteX1" fmla="*/ 0 w 0"/>
              <a:gd name="connsiteY1" fmla="*/ 591671 h 591671"/>
            </a:gdLst>
            <a:ahLst/>
            <a:cxnLst>
              <a:cxn ang="0">
                <a:pos x="connsiteX0" y="connsiteY0"/>
              </a:cxn>
              <a:cxn ang="0">
                <a:pos x="connsiteX1" y="connsiteY1"/>
              </a:cxn>
            </a:cxnLst>
            <a:rect l="l" t="t" r="r" b="b"/>
            <a:pathLst>
              <a:path h="591671">
                <a:moveTo>
                  <a:pt x="0" y="0"/>
                </a:moveTo>
                <a:lnTo>
                  <a:pt x="0" y="591671"/>
                </a:lnTo>
              </a:path>
            </a:pathLst>
          </a:custGeom>
          <a:ln w="28575">
            <a:solidFill>
              <a:srgbClr val="00AEE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矩形 9"/>
          <p:cNvSpPr/>
          <p:nvPr/>
        </p:nvSpPr>
        <p:spPr>
          <a:xfrm>
            <a:off x="6083266" y="3471015"/>
            <a:ext cx="500066" cy="2400657"/>
          </a:xfrm>
          <a:prstGeom prst="rect">
            <a:avLst/>
          </a:prstGeom>
          <a:solidFill>
            <a:schemeClr val="bg1"/>
          </a:solidFill>
          <a:ln w="28575">
            <a:solidFill>
              <a:srgbClr val="0303EB"/>
            </a:solidFill>
          </a:ln>
        </p:spPr>
        <p:txBody>
          <a:bodyPr wrap="square">
            <a:spAutoFit/>
          </a:bodyPr>
          <a:lstStyle/>
          <a:p>
            <a:r>
              <a:rPr lang="zh-CN" altLang="en-US" b="1" dirty="0" smtClean="0">
                <a:solidFill>
                  <a:srgbClr val="FF0000"/>
                </a:solidFill>
              </a:rPr>
              <a:t>非电量继电器</a:t>
            </a:r>
            <a:endParaRPr lang="zh-CN" alt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500"/>
                                        <p:tgtEl>
                                          <p:spTgt spid="6"/>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1000"/>
                            </p:stCondLst>
                            <p:childTnLst>
                              <p:par>
                                <p:cTn id="34" presetID="22" presetClass="entr" presetSubtype="1"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1" grpId="0" animBg="1"/>
      <p:bldP spid="12" grpId="0" animBg="1"/>
      <p:bldP spid="13" grpId="0" animBg="1"/>
      <p:bldP spid="14" grpId="0" animBg="1"/>
      <p:bldP spid="15"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TextBox 3"/>
          <p:cNvSpPr txBox="1"/>
          <p:nvPr/>
        </p:nvSpPr>
        <p:spPr>
          <a:xfrm>
            <a:off x="405566" y="1885938"/>
            <a:ext cx="5214974" cy="830997"/>
          </a:xfrm>
          <a:prstGeom prst="rect">
            <a:avLst/>
          </a:prstGeom>
          <a:noFill/>
        </p:spPr>
        <p:txBody>
          <a:bodyPr wrap="square" rtlCol="0">
            <a:spAutoFit/>
          </a:bodyPr>
          <a:lstStyle/>
          <a:p>
            <a:r>
              <a:rPr lang="en-US" altLang="zh-CN" sz="2400" b="1" dirty="0" smtClean="0"/>
              <a:t>5</a:t>
            </a:r>
            <a:r>
              <a:rPr lang="zh-CN" altLang="en-US" sz="2400" b="1" dirty="0" smtClean="0"/>
              <a:t>）按继电器执行部件的构造原理（有无接点）</a:t>
            </a:r>
            <a:endParaRPr lang="zh-CN" altLang="en-US" sz="2400" b="1" dirty="0"/>
          </a:p>
        </p:txBody>
      </p:sp>
      <p:pic>
        <p:nvPicPr>
          <p:cNvPr id="11267" name="Picture 3"/>
          <p:cNvPicPr>
            <a:picLocks noChangeAspect="1" noChangeArrowheads="1"/>
          </p:cNvPicPr>
          <p:nvPr/>
        </p:nvPicPr>
        <p:blipFill>
          <a:blip r:embed="rId1"/>
          <a:srcRect/>
          <a:stretch>
            <a:fillRect/>
          </a:stretch>
        </p:blipFill>
        <p:spPr bwMode="auto">
          <a:xfrm>
            <a:off x="8263746" y="1885938"/>
            <a:ext cx="3348148" cy="1995496"/>
          </a:xfrm>
          <a:prstGeom prst="rect">
            <a:avLst/>
          </a:prstGeom>
          <a:noFill/>
          <a:ln w="9525">
            <a:noFill/>
            <a:miter lim="800000"/>
            <a:headEnd/>
            <a:tailEnd/>
          </a:ln>
          <a:effectLst/>
        </p:spPr>
      </p:pic>
      <p:sp>
        <p:nvSpPr>
          <p:cNvPr id="7" name="矩形 6"/>
          <p:cNvSpPr/>
          <p:nvPr/>
        </p:nvSpPr>
        <p:spPr>
          <a:xfrm>
            <a:off x="8263746" y="3957640"/>
            <a:ext cx="3668697" cy="400110"/>
          </a:xfrm>
          <a:prstGeom prst="rect">
            <a:avLst/>
          </a:prstGeom>
        </p:spPr>
        <p:txBody>
          <a:bodyPr wrap="none">
            <a:spAutoFit/>
          </a:bodyPr>
          <a:lstStyle/>
          <a:p>
            <a:r>
              <a:rPr lang="zh-CN" altLang="en-US" sz="2000" b="1" dirty="0" smtClean="0"/>
              <a:t>美国邦纳总代理</a:t>
            </a:r>
            <a:r>
              <a:rPr lang="en-US" altLang="zh-CN" sz="2000" b="1" dirty="0" smtClean="0"/>
              <a:t>BANNER</a:t>
            </a:r>
            <a:r>
              <a:rPr lang="zh-CN" altLang="en-US" sz="2000" b="1" dirty="0" smtClean="0"/>
              <a:t>继电器</a:t>
            </a:r>
            <a:endParaRPr lang="zh-CN" altLang="en-US" sz="2000" b="1" dirty="0"/>
          </a:p>
        </p:txBody>
      </p:sp>
      <p:sp>
        <p:nvSpPr>
          <p:cNvPr id="9" name="Freeform 2"/>
          <p:cNvSpPr/>
          <p:nvPr/>
        </p:nvSpPr>
        <p:spPr bwMode="auto">
          <a:xfrm>
            <a:off x="334128" y="3886202"/>
            <a:ext cx="2643206" cy="928694"/>
          </a:xfrm>
          <a:custGeom>
            <a:avLst/>
            <a:gdLst>
              <a:gd name="T0" fmla="*/ 3388 w 4153"/>
              <a:gd name="T1" fmla="*/ 0 h 1934"/>
              <a:gd name="T2" fmla="*/ 3468 w 4153"/>
              <a:gd name="T3" fmla="*/ 8 h 1934"/>
              <a:gd name="T4" fmla="*/ 3547 w 4153"/>
              <a:gd name="T5" fmla="*/ 23 h 1934"/>
              <a:gd name="T6" fmla="*/ 3602 w 4153"/>
              <a:gd name="T7" fmla="*/ 40 h 1934"/>
              <a:gd name="T8" fmla="*/ 3656 w 4153"/>
              <a:gd name="T9" fmla="*/ 61 h 1934"/>
              <a:gd name="T10" fmla="*/ 3743 w 4153"/>
              <a:gd name="T11" fmla="*/ 102 h 1934"/>
              <a:gd name="T12" fmla="*/ 3807 w 4153"/>
              <a:gd name="T13" fmla="*/ 142 h 1934"/>
              <a:gd name="T14" fmla="*/ 3868 w 4153"/>
              <a:gd name="T15" fmla="*/ 188 h 1934"/>
              <a:gd name="T16" fmla="*/ 3923 w 4153"/>
              <a:gd name="T17" fmla="*/ 240 h 1934"/>
              <a:gd name="T18" fmla="*/ 3997 w 4153"/>
              <a:gd name="T19" fmla="*/ 327 h 1934"/>
              <a:gd name="T20" fmla="*/ 4028 w 4153"/>
              <a:gd name="T21" fmla="*/ 374 h 1934"/>
              <a:gd name="T22" fmla="*/ 4076 w 4153"/>
              <a:gd name="T23" fmla="*/ 458 h 1934"/>
              <a:gd name="T24" fmla="*/ 4105 w 4153"/>
              <a:gd name="T25" fmla="*/ 529 h 1934"/>
              <a:gd name="T26" fmla="*/ 4128 w 4153"/>
              <a:gd name="T27" fmla="*/ 603 h 1934"/>
              <a:gd name="T28" fmla="*/ 4141 w 4153"/>
              <a:gd name="T29" fmla="*/ 661 h 1934"/>
              <a:gd name="T30" fmla="*/ 4149 w 4153"/>
              <a:gd name="T31" fmla="*/ 719 h 1934"/>
              <a:gd name="T32" fmla="*/ 4153 w 4153"/>
              <a:gd name="T33" fmla="*/ 801 h 1934"/>
              <a:gd name="T34" fmla="*/ 4150 w 4153"/>
              <a:gd name="T35" fmla="*/ 861 h 1934"/>
              <a:gd name="T36" fmla="*/ 4137 w 4153"/>
              <a:gd name="T37" fmla="*/ 960 h 1934"/>
              <a:gd name="T38" fmla="*/ 4118 w 4153"/>
              <a:gd name="T39" fmla="*/ 1035 h 1934"/>
              <a:gd name="T40" fmla="*/ 4098 w 4153"/>
              <a:gd name="T41" fmla="*/ 1090 h 1934"/>
              <a:gd name="T42" fmla="*/ 4059 w 4153"/>
              <a:gd name="T43" fmla="*/ 1177 h 1934"/>
              <a:gd name="T44" fmla="*/ 4020 w 4153"/>
              <a:gd name="T45" fmla="*/ 1244 h 1934"/>
              <a:gd name="T46" fmla="*/ 3962 w 4153"/>
              <a:gd name="T47" fmla="*/ 1319 h 1934"/>
              <a:gd name="T48" fmla="*/ 3923 w 4153"/>
              <a:gd name="T49" fmla="*/ 1361 h 1934"/>
              <a:gd name="T50" fmla="*/ 3868 w 4153"/>
              <a:gd name="T51" fmla="*/ 1413 h 1934"/>
              <a:gd name="T52" fmla="*/ 3807 w 4153"/>
              <a:gd name="T53" fmla="*/ 1458 h 1934"/>
              <a:gd name="T54" fmla="*/ 3759 w 4153"/>
              <a:gd name="T55" fmla="*/ 1490 h 1934"/>
              <a:gd name="T56" fmla="*/ 3709 w 4153"/>
              <a:gd name="T57" fmla="*/ 1517 h 1934"/>
              <a:gd name="T58" fmla="*/ 3656 w 4153"/>
              <a:gd name="T59" fmla="*/ 1542 h 1934"/>
              <a:gd name="T60" fmla="*/ 3602 w 4153"/>
              <a:gd name="T61" fmla="*/ 1561 h 1934"/>
              <a:gd name="T62" fmla="*/ 3527 w 4153"/>
              <a:gd name="T63" fmla="*/ 1583 h 1934"/>
              <a:gd name="T64" fmla="*/ 3468 w 4153"/>
              <a:gd name="T65" fmla="*/ 1593 h 1934"/>
              <a:gd name="T66" fmla="*/ 3408 w 4153"/>
              <a:gd name="T67" fmla="*/ 1599 h 1934"/>
              <a:gd name="T68" fmla="*/ 438 w 4153"/>
              <a:gd name="T69" fmla="*/ 1934 h 1934"/>
              <a:gd name="T70" fmla="*/ 438 w 4153"/>
              <a:gd name="T71" fmla="*/ 1153 h 1934"/>
              <a:gd name="T72" fmla="*/ 3403 w 4153"/>
              <a:gd name="T73" fmla="*/ 1149 h 1934"/>
              <a:gd name="T74" fmla="*/ 3452 w 4153"/>
              <a:gd name="T75" fmla="*/ 1138 h 1934"/>
              <a:gd name="T76" fmla="*/ 3499 w 4153"/>
              <a:gd name="T77" fmla="*/ 1120 h 1934"/>
              <a:gd name="T78" fmla="*/ 3542 w 4153"/>
              <a:gd name="T79" fmla="*/ 1095 h 1934"/>
              <a:gd name="T80" fmla="*/ 3581 w 4153"/>
              <a:gd name="T81" fmla="*/ 1066 h 1934"/>
              <a:gd name="T82" fmla="*/ 3617 w 4153"/>
              <a:gd name="T83" fmla="*/ 1032 h 1934"/>
              <a:gd name="T84" fmla="*/ 3645 w 4153"/>
              <a:gd name="T85" fmla="*/ 993 h 1934"/>
              <a:gd name="T86" fmla="*/ 3670 w 4153"/>
              <a:gd name="T87" fmla="*/ 948 h 1934"/>
              <a:gd name="T88" fmla="*/ 3687 w 4153"/>
              <a:gd name="T89" fmla="*/ 903 h 1934"/>
              <a:gd name="T90" fmla="*/ 3699 w 4153"/>
              <a:gd name="T91" fmla="*/ 853 h 1934"/>
              <a:gd name="T92" fmla="*/ 3702 w 4153"/>
              <a:gd name="T93" fmla="*/ 818 h 1934"/>
              <a:gd name="T94" fmla="*/ 3702 w 4153"/>
              <a:gd name="T95" fmla="*/ 766 h 1934"/>
              <a:gd name="T96" fmla="*/ 3692 w 4153"/>
              <a:gd name="T97" fmla="*/ 715 h 1934"/>
              <a:gd name="T98" fmla="*/ 3676 w 4153"/>
              <a:gd name="T99" fmla="*/ 667 h 1934"/>
              <a:gd name="T100" fmla="*/ 3655 w 4153"/>
              <a:gd name="T101" fmla="*/ 623 h 1934"/>
              <a:gd name="T102" fmla="*/ 3627 w 4153"/>
              <a:gd name="T103" fmla="*/ 582 h 1934"/>
              <a:gd name="T104" fmla="*/ 3593 w 4153"/>
              <a:gd name="T105" fmla="*/ 546 h 1934"/>
              <a:gd name="T106" fmla="*/ 3555 w 4153"/>
              <a:gd name="T107" fmla="*/ 515 h 1934"/>
              <a:gd name="T108" fmla="*/ 3514 w 4153"/>
              <a:gd name="T109" fmla="*/ 489 h 1934"/>
              <a:gd name="T110" fmla="*/ 3468 w 4153"/>
              <a:gd name="T111" fmla="*/ 469 h 1934"/>
              <a:gd name="T112" fmla="*/ 3420 w 4153"/>
              <a:gd name="T113" fmla="*/ 455 h 1934"/>
              <a:gd name="T114" fmla="*/ 3368 w 4153"/>
              <a:gd name="T115" fmla="*/ 448 h 19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153"/>
              <a:gd name="T175" fmla="*/ 0 h 1934"/>
              <a:gd name="T176" fmla="*/ 4153 w 4153"/>
              <a:gd name="T177" fmla="*/ 1934 h 19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153" h="1934">
                <a:moveTo>
                  <a:pt x="437" y="0"/>
                </a:moveTo>
                <a:lnTo>
                  <a:pt x="3368" y="0"/>
                </a:lnTo>
                <a:lnTo>
                  <a:pt x="3388" y="0"/>
                </a:lnTo>
                <a:lnTo>
                  <a:pt x="3408" y="2"/>
                </a:lnTo>
                <a:lnTo>
                  <a:pt x="3448" y="5"/>
                </a:lnTo>
                <a:lnTo>
                  <a:pt x="3468" y="8"/>
                </a:lnTo>
                <a:lnTo>
                  <a:pt x="3488" y="12"/>
                </a:lnTo>
                <a:lnTo>
                  <a:pt x="3527" y="20"/>
                </a:lnTo>
                <a:lnTo>
                  <a:pt x="3547" y="23"/>
                </a:lnTo>
                <a:lnTo>
                  <a:pt x="3565" y="29"/>
                </a:lnTo>
                <a:lnTo>
                  <a:pt x="3584" y="34"/>
                </a:lnTo>
                <a:lnTo>
                  <a:pt x="3602" y="40"/>
                </a:lnTo>
                <a:lnTo>
                  <a:pt x="3620" y="46"/>
                </a:lnTo>
                <a:lnTo>
                  <a:pt x="3639" y="53"/>
                </a:lnTo>
                <a:lnTo>
                  <a:pt x="3656" y="61"/>
                </a:lnTo>
                <a:lnTo>
                  <a:pt x="3674" y="68"/>
                </a:lnTo>
                <a:lnTo>
                  <a:pt x="3709" y="84"/>
                </a:lnTo>
                <a:lnTo>
                  <a:pt x="3743" y="102"/>
                </a:lnTo>
                <a:lnTo>
                  <a:pt x="3759" y="111"/>
                </a:lnTo>
                <a:lnTo>
                  <a:pt x="3776" y="121"/>
                </a:lnTo>
                <a:lnTo>
                  <a:pt x="3807" y="142"/>
                </a:lnTo>
                <a:lnTo>
                  <a:pt x="3823" y="152"/>
                </a:lnTo>
                <a:lnTo>
                  <a:pt x="3838" y="164"/>
                </a:lnTo>
                <a:lnTo>
                  <a:pt x="3868" y="188"/>
                </a:lnTo>
                <a:lnTo>
                  <a:pt x="3882" y="201"/>
                </a:lnTo>
                <a:lnTo>
                  <a:pt x="3896" y="214"/>
                </a:lnTo>
                <a:lnTo>
                  <a:pt x="3923" y="240"/>
                </a:lnTo>
                <a:lnTo>
                  <a:pt x="3949" y="267"/>
                </a:lnTo>
                <a:lnTo>
                  <a:pt x="3974" y="296"/>
                </a:lnTo>
                <a:lnTo>
                  <a:pt x="3997" y="327"/>
                </a:lnTo>
                <a:lnTo>
                  <a:pt x="4008" y="342"/>
                </a:lnTo>
                <a:lnTo>
                  <a:pt x="4020" y="358"/>
                </a:lnTo>
                <a:lnTo>
                  <a:pt x="4028" y="374"/>
                </a:lnTo>
                <a:lnTo>
                  <a:pt x="4039" y="389"/>
                </a:lnTo>
                <a:lnTo>
                  <a:pt x="4059" y="424"/>
                </a:lnTo>
                <a:lnTo>
                  <a:pt x="4076" y="458"/>
                </a:lnTo>
                <a:lnTo>
                  <a:pt x="4084" y="474"/>
                </a:lnTo>
                <a:lnTo>
                  <a:pt x="4092" y="492"/>
                </a:lnTo>
                <a:lnTo>
                  <a:pt x="4105" y="529"/>
                </a:lnTo>
                <a:lnTo>
                  <a:pt x="4118" y="566"/>
                </a:lnTo>
                <a:lnTo>
                  <a:pt x="4123" y="584"/>
                </a:lnTo>
                <a:lnTo>
                  <a:pt x="4128" y="603"/>
                </a:lnTo>
                <a:lnTo>
                  <a:pt x="4133" y="621"/>
                </a:lnTo>
                <a:lnTo>
                  <a:pt x="4137" y="641"/>
                </a:lnTo>
                <a:lnTo>
                  <a:pt x="4141" y="661"/>
                </a:lnTo>
                <a:lnTo>
                  <a:pt x="4143" y="680"/>
                </a:lnTo>
                <a:lnTo>
                  <a:pt x="4146" y="700"/>
                </a:lnTo>
                <a:lnTo>
                  <a:pt x="4149" y="719"/>
                </a:lnTo>
                <a:lnTo>
                  <a:pt x="4151" y="759"/>
                </a:lnTo>
                <a:lnTo>
                  <a:pt x="4153" y="780"/>
                </a:lnTo>
                <a:lnTo>
                  <a:pt x="4153" y="801"/>
                </a:lnTo>
                <a:lnTo>
                  <a:pt x="4153" y="821"/>
                </a:lnTo>
                <a:lnTo>
                  <a:pt x="4151" y="842"/>
                </a:lnTo>
                <a:lnTo>
                  <a:pt x="4150" y="861"/>
                </a:lnTo>
                <a:lnTo>
                  <a:pt x="4149" y="882"/>
                </a:lnTo>
                <a:lnTo>
                  <a:pt x="4143" y="921"/>
                </a:lnTo>
                <a:lnTo>
                  <a:pt x="4137" y="960"/>
                </a:lnTo>
                <a:lnTo>
                  <a:pt x="4133" y="979"/>
                </a:lnTo>
                <a:lnTo>
                  <a:pt x="4128" y="998"/>
                </a:lnTo>
                <a:lnTo>
                  <a:pt x="4118" y="1035"/>
                </a:lnTo>
                <a:lnTo>
                  <a:pt x="4111" y="1053"/>
                </a:lnTo>
                <a:lnTo>
                  <a:pt x="4105" y="1073"/>
                </a:lnTo>
                <a:lnTo>
                  <a:pt x="4098" y="1090"/>
                </a:lnTo>
                <a:lnTo>
                  <a:pt x="4092" y="1109"/>
                </a:lnTo>
                <a:lnTo>
                  <a:pt x="4076" y="1143"/>
                </a:lnTo>
                <a:lnTo>
                  <a:pt x="4059" y="1177"/>
                </a:lnTo>
                <a:lnTo>
                  <a:pt x="4049" y="1194"/>
                </a:lnTo>
                <a:lnTo>
                  <a:pt x="4039" y="1211"/>
                </a:lnTo>
                <a:lnTo>
                  <a:pt x="4020" y="1244"/>
                </a:lnTo>
                <a:lnTo>
                  <a:pt x="3997" y="1275"/>
                </a:lnTo>
                <a:lnTo>
                  <a:pt x="3974" y="1305"/>
                </a:lnTo>
                <a:lnTo>
                  <a:pt x="3962" y="1319"/>
                </a:lnTo>
                <a:lnTo>
                  <a:pt x="3949" y="1334"/>
                </a:lnTo>
                <a:lnTo>
                  <a:pt x="3936" y="1348"/>
                </a:lnTo>
                <a:lnTo>
                  <a:pt x="3923" y="1361"/>
                </a:lnTo>
                <a:lnTo>
                  <a:pt x="3910" y="1375"/>
                </a:lnTo>
                <a:lnTo>
                  <a:pt x="3896" y="1388"/>
                </a:lnTo>
                <a:lnTo>
                  <a:pt x="3868" y="1413"/>
                </a:lnTo>
                <a:lnTo>
                  <a:pt x="3838" y="1437"/>
                </a:lnTo>
                <a:lnTo>
                  <a:pt x="3823" y="1448"/>
                </a:lnTo>
                <a:lnTo>
                  <a:pt x="3807" y="1458"/>
                </a:lnTo>
                <a:lnTo>
                  <a:pt x="3791" y="1470"/>
                </a:lnTo>
                <a:lnTo>
                  <a:pt x="3776" y="1481"/>
                </a:lnTo>
                <a:lnTo>
                  <a:pt x="3759" y="1490"/>
                </a:lnTo>
                <a:lnTo>
                  <a:pt x="3743" y="1499"/>
                </a:lnTo>
                <a:lnTo>
                  <a:pt x="3727" y="1509"/>
                </a:lnTo>
                <a:lnTo>
                  <a:pt x="3709" y="1517"/>
                </a:lnTo>
                <a:lnTo>
                  <a:pt x="3691" y="1527"/>
                </a:lnTo>
                <a:lnTo>
                  <a:pt x="3674" y="1534"/>
                </a:lnTo>
                <a:lnTo>
                  <a:pt x="3656" y="1542"/>
                </a:lnTo>
                <a:lnTo>
                  <a:pt x="3639" y="1548"/>
                </a:lnTo>
                <a:lnTo>
                  <a:pt x="3620" y="1555"/>
                </a:lnTo>
                <a:lnTo>
                  <a:pt x="3602" y="1561"/>
                </a:lnTo>
                <a:lnTo>
                  <a:pt x="3565" y="1573"/>
                </a:lnTo>
                <a:lnTo>
                  <a:pt x="3547" y="1579"/>
                </a:lnTo>
                <a:lnTo>
                  <a:pt x="3527" y="1583"/>
                </a:lnTo>
                <a:lnTo>
                  <a:pt x="3507" y="1586"/>
                </a:lnTo>
                <a:lnTo>
                  <a:pt x="3488" y="1591"/>
                </a:lnTo>
                <a:lnTo>
                  <a:pt x="3468" y="1593"/>
                </a:lnTo>
                <a:lnTo>
                  <a:pt x="3448" y="1596"/>
                </a:lnTo>
                <a:lnTo>
                  <a:pt x="3429" y="1598"/>
                </a:lnTo>
                <a:lnTo>
                  <a:pt x="3408" y="1599"/>
                </a:lnTo>
                <a:lnTo>
                  <a:pt x="3368" y="1602"/>
                </a:lnTo>
                <a:lnTo>
                  <a:pt x="438" y="1601"/>
                </a:lnTo>
                <a:lnTo>
                  <a:pt x="438" y="1934"/>
                </a:lnTo>
                <a:lnTo>
                  <a:pt x="0" y="1377"/>
                </a:lnTo>
                <a:lnTo>
                  <a:pt x="438" y="819"/>
                </a:lnTo>
                <a:lnTo>
                  <a:pt x="438" y="1153"/>
                </a:lnTo>
                <a:lnTo>
                  <a:pt x="3368" y="1153"/>
                </a:lnTo>
                <a:lnTo>
                  <a:pt x="3386" y="1151"/>
                </a:lnTo>
                <a:lnTo>
                  <a:pt x="3403" y="1149"/>
                </a:lnTo>
                <a:lnTo>
                  <a:pt x="3420" y="1146"/>
                </a:lnTo>
                <a:lnTo>
                  <a:pt x="3435" y="1143"/>
                </a:lnTo>
                <a:lnTo>
                  <a:pt x="3452" y="1138"/>
                </a:lnTo>
                <a:lnTo>
                  <a:pt x="3468" y="1133"/>
                </a:lnTo>
                <a:lnTo>
                  <a:pt x="3484" y="1127"/>
                </a:lnTo>
                <a:lnTo>
                  <a:pt x="3499" y="1120"/>
                </a:lnTo>
                <a:lnTo>
                  <a:pt x="3514" y="1112"/>
                </a:lnTo>
                <a:lnTo>
                  <a:pt x="3528" y="1105"/>
                </a:lnTo>
                <a:lnTo>
                  <a:pt x="3542" y="1095"/>
                </a:lnTo>
                <a:lnTo>
                  <a:pt x="3555" y="1086"/>
                </a:lnTo>
                <a:lnTo>
                  <a:pt x="3568" y="1077"/>
                </a:lnTo>
                <a:lnTo>
                  <a:pt x="3581" y="1066"/>
                </a:lnTo>
                <a:lnTo>
                  <a:pt x="3593" y="1055"/>
                </a:lnTo>
                <a:lnTo>
                  <a:pt x="3605" y="1043"/>
                </a:lnTo>
                <a:lnTo>
                  <a:pt x="3617" y="1032"/>
                </a:lnTo>
                <a:lnTo>
                  <a:pt x="3627" y="1019"/>
                </a:lnTo>
                <a:lnTo>
                  <a:pt x="3637" y="1006"/>
                </a:lnTo>
                <a:lnTo>
                  <a:pt x="3645" y="993"/>
                </a:lnTo>
                <a:lnTo>
                  <a:pt x="3655" y="978"/>
                </a:lnTo>
                <a:lnTo>
                  <a:pt x="3663" y="964"/>
                </a:lnTo>
                <a:lnTo>
                  <a:pt x="3670" y="948"/>
                </a:lnTo>
                <a:lnTo>
                  <a:pt x="3676" y="934"/>
                </a:lnTo>
                <a:lnTo>
                  <a:pt x="3682" y="919"/>
                </a:lnTo>
                <a:lnTo>
                  <a:pt x="3687" y="903"/>
                </a:lnTo>
                <a:lnTo>
                  <a:pt x="3692" y="886"/>
                </a:lnTo>
                <a:lnTo>
                  <a:pt x="3696" y="869"/>
                </a:lnTo>
                <a:lnTo>
                  <a:pt x="3699" y="853"/>
                </a:lnTo>
                <a:lnTo>
                  <a:pt x="3700" y="844"/>
                </a:lnTo>
                <a:lnTo>
                  <a:pt x="3702" y="835"/>
                </a:lnTo>
                <a:lnTo>
                  <a:pt x="3702" y="818"/>
                </a:lnTo>
                <a:lnTo>
                  <a:pt x="3702" y="801"/>
                </a:lnTo>
                <a:lnTo>
                  <a:pt x="3702" y="783"/>
                </a:lnTo>
                <a:lnTo>
                  <a:pt x="3702" y="766"/>
                </a:lnTo>
                <a:lnTo>
                  <a:pt x="3699" y="749"/>
                </a:lnTo>
                <a:lnTo>
                  <a:pt x="3696" y="732"/>
                </a:lnTo>
                <a:lnTo>
                  <a:pt x="3692" y="715"/>
                </a:lnTo>
                <a:lnTo>
                  <a:pt x="3687" y="700"/>
                </a:lnTo>
                <a:lnTo>
                  <a:pt x="3682" y="682"/>
                </a:lnTo>
                <a:lnTo>
                  <a:pt x="3676" y="667"/>
                </a:lnTo>
                <a:lnTo>
                  <a:pt x="3670" y="653"/>
                </a:lnTo>
                <a:lnTo>
                  <a:pt x="3663" y="637"/>
                </a:lnTo>
                <a:lnTo>
                  <a:pt x="3655" y="623"/>
                </a:lnTo>
                <a:lnTo>
                  <a:pt x="3645" y="608"/>
                </a:lnTo>
                <a:lnTo>
                  <a:pt x="3637" y="595"/>
                </a:lnTo>
                <a:lnTo>
                  <a:pt x="3627" y="582"/>
                </a:lnTo>
                <a:lnTo>
                  <a:pt x="3617" y="569"/>
                </a:lnTo>
                <a:lnTo>
                  <a:pt x="3605" y="558"/>
                </a:lnTo>
                <a:lnTo>
                  <a:pt x="3593" y="546"/>
                </a:lnTo>
                <a:lnTo>
                  <a:pt x="3581" y="535"/>
                </a:lnTo>
                <a:lnTo>
                  <a:pt x="3568" y="525"/>
                </a:lnTo>
                <a:lnTo>
                  <a:pt x="3555" y="515"/>
                </a:lnTo>
                <a:lnTo>
                  <a:pt x="3542" y="505"/>
                </a:lnTo>
                <a:lnTo>
                  <a:pt x="3528" y="496"/>
                </a:lnTo>
                <a:lnTo>
                  <a:pt x="3514" y="489"/>
                </a:lnTo>
                <a:lnTo>
                  <a:pt x="3499" y="481"/>
                </a:lnTo>
                <a:lnTo>
                  <a:pt x="3484" y="474"/>
                </a:lnTo>
                <a:lnTo>
                  <a:pt x="3468" y="469"/>
                </a:lnTo>
                <a:lnTo>
                  <a:pt x="3452" y="464"/>
                </a:lnTo>
                <a:lnTo>
                  <a:pt x="3435" y="458"/>
                </a:lnTo>
                <a:lnTo>
                  <a:pt x="3420" y="455"/>
                </a:lnTo>
                <a:lnTo>
                  <a:pt x="3403" y="452"/>
                </a:lnTo>
                <a:lnTo>
                  <a:pt x="3386" y="450"/>
                </a:lnTo>
                <a:lnTo>
                  <a:pt x="3368" y="448"/>
                </a:lnTo>
                <a:lnTo>
                  <a:pt x="437" y="448"/>
                </a:lnTo>
                <a:lnTo>
                  <a:pt x="437" y="0"/>
                </a:lnTo>
                <a:close/>
              </a:path>
            </a:pathLst>
          </a:custGeom>
          <a:noFill/>
          <a:ln w="19050" cmpd="sng">
            <a:solidFill>
              <a:srgbClr val="FF0000"/>
            </a:solidFill>
            <a:round/>
          </a:ln>
        </p:spPr>
        <p:txBody>
          <a:bodyPr/>
          <a:lstStyle/>
          <a:p>
            <a:endParaRPr lang="zh-CN" altLang="en-US"/>
          </a:p>
        </p:txBody>
      </p:sp>
      <p:sp>
        <p:nvSpPr>
          <p:cNvPr id="10" name="Freeform 2"/>
          <p:cNvSpPr/>
          <p:nvPr/>
        </p:nvSpPr>
        <p:spPr bwMode="auto">
          <a:xfrm flipH="1">
            <a:off x="2691582" y="4457706"/>
            <a:ext cx="2500330" cy="928694"/>
          </a:xfrm>
          <a:custGeom>
            <a:avLst/>
            <a:gdLst>
              <a:gd name="T0" fmla="*/ 3388 w 4153"/>
              <a:gd name="T1" fmla="*/ 0 h 1934"/>
              <a:gd name="T2" fmla="*/ 3468 w 4153"/>
              <a:gd name="T3" fmla="*/ 8 h 1934"/>
              <a:gd name="T4" fmla="*/ 3547 w 4153"/>
              <a:gd name="T5" fmla="*/ 23 h 1934"/>
              <a:gd name="T6" fmla="*/ 3602 w 4153"/>
              <a:gd name="T7" fmla="*/ 40 h 1934"/>
              <a:gd name="T8" fmla="*/ 3656 w 4153"/>
              <a:gd name="T9" fmla="*/ 61 h 1934"/>
              <a:gd name="T10" fmla="*/ 3743 w 4153"/>
              <a:gd name="T11" fmla="*/ 102 h 1934"/>
              <a:gd name="T12" fmla="*/ 3807 w 4153"/>
              <a:gd name="T13" fmla="*/ 142 h 1934"/>
              <a:gd name="T14" fmla="*/ 3868 w 4153"/>
              <a:gd name="T15" fmla="*/ 188 h 1934"/>
              <a:gd name="T16" fmla="*/ 3923 w 4153"/>
              <a:gd name="T17" fmla="*/ 240 h 1934"/>
              <a:gd name="T18" fmla="*/ 3997 w 4153"/>
              <a:gd name="T19" fmla="*/ 327 h 1934"/>
              <a:gd name="T20" fmla="*/ 4028 w 4153"/>
              <a:gd name="T21" fmla="*/ 374 h 1934"/>
              <a:gd name="T22" fmla="*/ 4076 w 4153"/>
              <a:gd name="T23" fmla="*/ 458 h 1934"/>
              <a:gd name="T24" fmla="*/ 4105 w 4153"/>
              <a:gd name="T25" fmla="*/ 529 h 1934"/>
              <a:gd name="T26" fmla="*/ 4128 w 4153"/>
              <a:gd name="T27" fmla="*/ 603 h 1934"/>
              <a:gd name="T28" fmla="*/ 4141 w 4153"/>
              <a:gd name="T29" fmla="*/ 661 h 1934"/>
              <a:gd name="T30" fmla="*/ 4149 w 4153"/>
              <a:gd name="T31" fmla="*/ 719 h 1934"/>
              <a:gd name="T32" fmla="*/ 4153 w 4153"/>
              <a:gd name="T33" fmla="*/ 801 h 1934"/>
              <a:gd name="T34" fmla="*/ 4150 w 4153"/>
              <a:gd name="T35" fmla="*/ 861 h 1934"/>
              <a:gd name="T36" fmla="*/ 4137 w 4153"/>
              <a:gd name="T37" fmla="*/ 960 h 1934"/>
              <a:gd name="T38" fmla="*/ 4118 w 4153"/>
              <a:gd name="T39" fmla="*/ 1035 h 1934"/>
              <a:gd name="T40" fmla="*/ 4098 w 4153"/>
              <a:gd name="T41" fmla="*/ 1090 h 1934"/>
              <a:gd name="T42" fmla="*/ 4059 w 4153"/>
              <a:gd name="T43" fmla="*/ 1177 h 1934"/>
              <a:gd name="T44" fmla="*/ 4020 w 4153"/>
              <a:gd name="T45" fmla="*/ 1244 h 1934"/>
              <a:gd name="T46" fmla="*/ 3962 w 4153"/>
              <a:gd name="T47" fmla="*/ 1319 h 1934"/>
              <a:gd name="T48" fmla="*/ 3923 w 4153"/>
              <a:gd name="T49" fmla="*/ 1361 h 1934"/>
              <a:gd name="T50" fmla="*/ 3868 w 4153"/>
              <a:gd name="T51" fmla="*/ 1413 h 1934"/>
              <a:gd name="T52" fmla="*/ 3807 w 4153"/>
              <a:gd name="T53" fmla="*/ 1458 h 1934"/>
              <a:gd name="T54" fmla="*/ 3759 w 4153"/>
              <a:gd name="T55" fmla="*/ 1490 h 1934"/>
              <a:gd name="T56" fmla="*/ 3709 w 4153"/>
              <a:gd name="T57" fmla="*/ 1517 h 1934"/>
              <a:gd name="T58" fmla="*/ 3656 w 4153"/>
              <a:gd name="T59" fmla="*/ 1542 h 1934"/>
              <a:gd name="T60" fmla="*/ 3602 w 4153"/>
              <a:gd name="T61" fmla="*/ 1561 h 1934"/>
              <a:gd name="T62" fmla="*/ 3527 w 4153"/>
              <a:gd name="T63" fmla="*/ 1583 h 1934"/>
              <a:gd name="T64" fmla="*/ 3468 w 4153"/>
              <a:gd name="T65" fmla="*/ 1593 h 1934"/>
              <a:gd name="T66" fmla="*/ 3408 w 4153"/>
              <a:gd name="T67" fmla="*/ 1599 h 1934"/>
              <a:gd name="T68" fmla="*/ 438 w 4153"/>
              <a:gd name="T69" fmla="*/ 1934 h 1934"/>
              <a:gd name="T70" fmla="*/ 438 w 4153"/>
              <a:gd name="T71" fmla="*/ 1153 h 1934"/>
              <a:gd name="T72" fmla="*/ 3403 w 4153"/>
              <a:gd name="T73" fmla="*/ 1149 h 1934"/>
              <a:gd name="T74" fmla="*/ 3452 w 4153"/>
              <a:gd name="T75" fmla="*/ 1138 h 1934"/>
              <a:gd name="T76" fmla="*/ 3499 w 4153"/>
              <a:gd name="T77" fmla="*/ 1120 h 1934"/>
              <a:gd name="T78" fmla="*/ 3542 w 4153"/>
              <a:gd name="T79" fmla="*/ 1095 h 1934"/>
              <a:gd name="T80" fmla="*/ 3581 w 4153"/>
              <a:gd name="T81" fmla="*/ 1066 h 1934"/>
              <a:gd name="T82" fmla="*/ 3617 w 4153"/>
              <a:gd name="T83" fmla="*/ 1032 h 1934"/>
              <a:gd name="T84" fmla="*/ 3645 w 4153"/>
              <a:gd name="T85" fmla="*/ 993 h 1934"/>
              <a:gd name="T86" fmla="*/ 3670 w 4153"/>
              <a:gd name="T87" fmla="*/ 948 h 1934"/>
              <a:gd name="T88" fmla="*/ 3687 w 4153"/>
              <a:gd name="T89" fmla="*/ 903 h 1934"/>
              <a:gd name="T90" fmla="*/ 3699 w 4153"/>
              <a:gd name="T91" fmla="*/ 853 h 1934"/>
              <a:gd name="T92" fmla="*/ 3702 w 4153"/>
              <a:gd name="T93" fmla="*/ 818 h 1934"/>
              <a:gd name="T94" fmla="*/ 3702 w 4153"/>
              <a:gd name="T95" fmla="*/ 766 h 1934"/>
              <a:gd name="T96" fmla="*/ 3692 w 4153"/>
              <a:gd name="T97" fmla="*/ 715 h 1934"/>
              <a:gd name="T98" fmla="*/ 3676 w 4153"/>
              <a:gd name="T99" fmla="*/ 667 h 1934"/>
              <a:gd name="T100" fmla="*/ 3655 w 4153"/>
              <a:gd name="T101" fmla="*/ 623 h 1934"/>
              <a:gd name="T102" fmla="*/ 3627 w 4153"/>
              <a:gd name="T103" fmla="*/ 582 h 1934"/>
              <a:gd name="T104" fmla="*/ 3593 w 4153"/>
              <a:gd name="T105" fmla="*/ 546 h 1934"/>
              <a:gd name="T106" fmla="*/ 3555 w 4153"/>
              <a:gd name="T107" fmla="*/ 515 h 1934"/>
              <a:gd name="T108" fmla="*/ 3514 w 4153"/>
              <a:gd name="T109" fmla="*/ 489 h 1934"/>
              <a:gd name="T110" fmla="*/ 3468 w 4153"/>
              <a:gd name="T111" fmla="*/ 469 h 1934"/>
              <a:gd name="T112" fmla="*/ 3420 w 4153"/>
              <a:gd name="T113" fmla="*/ 455 h 1934"/>
              <a:gd name="T114" fmla="*/ 3368 w 4153"/>
              <a:gd name="T115" fmla="*/ 448 h 19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153"/>
              <a:gd name="T175" fmla="*/ 0 h 1934"/>
              <a:gd name="T176" fmla="*/ 4153 w 4153"/>
              <a:gd name="T177" fmla="*/ 1934 h 19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153" h="1934">
                <a:moveTo>
                  <a:pt x="437" y="0"/>
                </a:moveTo>
                <a:lnTo>
                  <a:pt x="3368" y="0"/>
                </a:lnTo>
                <a:lnTo>
                  <a:pt x="3388" y="0"/>
                </a:lnTo>
                <a:lnTo>
                  <a:pt x="3408" y="2"/>
                </a:lnTo>
                <a:lnTo>
                  <a:pt x="3448" y="5"/>
                </a:lnTo>
                <a:lnTo>
                  <a:pt x="3468" y="8"/>
                </a:lnTo>
                <a:lnTo>
                  <a:pt x="3488" y="12"/>
                </a:lnTo>
                <a:lnTo>
                  <a:pt x="3527" y="20"/>
                </a:lnTo>
                <a:lnTo>
                  <a:pt x="3547" y="23"/>
                </a:lnTo>
                <a:lnTo>
                  <a:pt x="3565" y="29"/>
                </a:lnTo>
                <a:lnTo>
                  <a:pt x="3584" y="34"/>
                </a:lnTo>
                <a:lnTo>
                  <a:pt x="3602" y="40"/>
                </a:lnTo>
                <a:lnTo>
                  <a:pt x="3620" y="46"/>
                </a:lnTo>
                <a:lnTo>
                  <a:pt x="3639" y="53"/>
                </a:lnTo>
                <a:lnTo>
                  <a:pt x="3656" y="61"/>
                </a:lnTo>
                <a:lnTo>
                  <a:pt x="3674" y="68"/>
                </a:lnTo>
                <a:lnTo>
                  <a:pt x="3709" y="84"/>
                </a:lnTo>
                <a:lnTo>
                  <a:pt x="3743" y="102"/>
                </a:lnTo>
                <a:lnTo>
                  <a:pt x="3759" y="111"/>
                </a:lnTo>
                <a:lnTo>
                  <a:pt x="3776" y="121"/>
                </a:lnTo>
                <a:lnTo>
                  <a:pt x="3807" y="142"/>
                </a:lnTo>
                <a:lnTo>
                  <a:pt x="3823" y="152"/>
                </a:lnTo>
                <a:lnTo>
                  <a:pt x="3838" y="164"/>
                </a:lnTo>
                <a:lnTo>
                  <a:pt x="3868" y="188"/>
                </a:lnTo>
                <a:lnTo>
                  <a:pt x="3882" y="201"/>
                </a:lnTo>
                <a:lnTo>
                  <a:pt x="3896" y="214"/>
                </a:lnTo>
                <a:lnTo>
                  <a:pt x="3923" y="240"/>
                </a:lnTo>
                <a:lnTo>
                  <a:pt x="3949" y="267"/>
                </a:lnTo>
                <a:lnTo>
                  <a:pt x="3974" y="296"/>
                </a:lnTo>
                <a:lnTo>
                  <a:pt x="3997" y="327"/>
                </a:lnTo>
                <a:lnTo>
                  <a:pt x="4008" y="342"/>
                </a:lnTo>
                <a:lnTo>
                  <a:pt x="4020" y="358"/>
                </a:lnTo>
                <a:lnTo>
                  <a:pt x="4028" y="374"/>
                </a:lnTo>
                <a:lnTo>
                  <a:pt x="4039" y="389"/>
                </a:lnTo>
                <a:lnTo>
                  <a:pt x="4059" y="424"/>
                </a:lnTo>
                <a:lnTo>
                  <a:pt x="4076" y="458"/>
                </a:lnTo>
                <a:lnTo>
                  <a:pt x="4084" y="474"/>
                </a:lnTo>
                <a:lnTo>
                  <a:pt x="4092" y="492"/>
                </a:lnTo>
                <a:lnTo>
                  <a:pt x="4105" y="529"/>
                </a:lnTo>
                <a:lnTo>
                  <a:pt x="4118" y="566"/>
                </a:lnTo>
                <a:lnTo>
                  <a:pt x="4123" y="584"/>
                </a:lnTo>
                <a:lnTo>
                  <a:pt x="4128" y="603"/>
                </a:lnTo>
                <a:lnTo>
                  <a:pt x="4133" y="621"/>
                </a:lnTo>
                <a:lnTo>
                  <a:pt x="4137" y="641"/>
                </a:lnTo>
                <a:lnTo>
                  <a:pt x="4141" y="661"/>
                </a:lnTo>
                <a:lnTo>
                  <a:pt x="4143" y="680"/>
                </a:lnTo>
                <a:lnTo>
                  <a:pt x="4146" y="700"/>
                </a:lnTo>
                <a:lnTo>
                  <a:pt x="4149" y="719"/>
                </a:lnTo>
                <a:lnTo>
                  <a:pt x="4151" y="759"/>
                </a:lnTo>
                <a:lnTo>
                  <a:pt x="4153" y="780"/>
                </a:lnTo>
                <a:lnTo>
                  <a:pt x="4153" y="801"/>
                </a:lnTo>
                <a:lnTo>
                  <a:pt x="4153" y="821"/>
                </a:lnTo>
                <a:lnTo>
                  <a:pt x="4151" y="842"/>
                </a:lnTo>
                <a:lnTo>
                  <a:pt x="4150" y="861"/>
                </a:lnTo>
                <a:lnTo>
                  <a:pt x="4149" y="882"/>
                </a:lnTo>
                <a:lnTo>
                  <a:pt x="4143" y="921"/>
                </a:lnTo>
                <a:lnTo>
                  <a:pt x="4137" y="960"/>
                </a:lnTo>
                <a:lnTo>
                  <a:pt x="4133" y="979"/>
                </a:lnTo>
                <a:lnTo>
                  <a:pt x="4128" y="998"/>
                </a:lnTo>
                <a:lnTo>
                  <a:pt x="4118" y="1035"/>
                </a:lnTo>
                <a:lnTo>
                  <a:pt x="4111" y="1053"/>
                </a:lnTo>
                <a:lnTo>
                  <a:pt x="4105" y="1073"/>
                </a:lnTo>
                <a:lnTo>
                  <a:pt x="4098" y="1090"/>
                </a:lnTo>
                <a:lnTo>
                  <a:pt x="4092" y="1109"/>
                </a:lnTo>
                <a:lnTo>
                  <a:pt x="4076" y="1143"/>
                </a:lnTo>
                <a:lnTo>
                  <a:pt x="4059" y="1177"/>
                </a:lnTo>
                <a:lnTo>
                  <a:pt x="4049" y="1194"/>
                </a:lnTo>
                <a:lnTo>
                  <a:pt x="4039" y="1211"/>
                </a:lnTo>
                <a:lnTo>
                  <a:pt x="4020" y="1244"/>
                </a:lnTo>
                <a:lnTo>
                  <a:pt x="3997" y="1275"/>
                </a:lnTo>
                <a:lnTo>
                  <a:pt x="3974" y="1305"/>
                </a:lnTo>
                <a:lnTo>
                  <a:pt x="3962" y="1319"/>
                </a:lnTo>
                <a:lnTo>
                  <a:pt x="3949" y="1334"/>
                </a:lnTo>
                <a:lnTo>
                  <a:pt x="3936" y="1348"/>
                </a:lnTo>
                <a:lnTo>
                  <a:pt x="3923" y="1361"/>
                </a:lnTo>
                <a:lnTo>
                  <a:pt x="3910" y="1375"/>
                </a:lnTo>
                <a:lnTo>
                  <a:pt x="3896" y="1388"/>
                </a:lnTo>
                <a:lnTo>
                  <a:pt x="3868" y="1413"/>
                </a:lnTo>
                <a:lnTo>
                  <a:pt x="3838" y="1437"/>
                </a:lnTo>
                <a:lnTo>
                  <a:pt x="3823" y="1448"/>
                </a:lnTo>
                <a:lnTo>
                  <a:pt x="3807" y="1458"/>
                </a:lnTo>
                <a:lnTo>
                  <a:pt x="3791" y="1470"/>
                </a:lnTo>
                <a:lnTo>
                  <a:pt x="3776" y="1481"/>
                </a:lnTo>
                <a:lnTo>
                  <a:pt x="3759" y="1490"/>
                </a:lnTo>
                <a:lnTo>
                  <a:pt x="3743" y="1499"/>
                </a:lnTo>
                <a:lnTo>
                  <a:pt x="3727" y="1509"/>
                </a:lnTo>
                <a:lnTo>
                  <a:pt x="3709" y="1517"/>
                </a:lnTo>
                <a:lnTo>
                  <a:pt x="3691" y="1527"/>
                </a:lnTo>
                <a:lnTo>
                  <a:pt x="3674" y="1534"/>
                </a:lnTo>
                <a:lnTo>
                  <a:pt x="3656" y="1542"/>
                </a:lnTo>
                <a:lnTo>
                  <a:pt x="3639" y="1548"/>
                </a:lnTo>
                <a:lnTo>
                  <a:pt x="3620" y="1555"/>
                </a:lnTo>
                <a:lnTo>
                  <a:pt x="3602" y="1561"/>
                </a:lnTo>
                <a:lnTo>
                  <a:pt x="3565" y="1573"/>
                </a:lnTo>
                <a:lnTo>
                  <a:pt x="3547" y="1579"/>
                </a:lnTo>
                <a:lnTo>
                  <a:pt x="3527" y="1583"/>
                </a:lnTo>
                <a:lnTo>
                  <a:pt x="3507" y="1586"/>
                </a:lnTo>
                <a:lnTo>
                  <a:pt x="3488" y="1591"/>
                </a:lnTo>
                <a:lnTo>
                  <a:pt x="3468" y="1593"/>
                </a:lnTo>
                <a:lnTo>
                  <a:pt x="3448" y="1596"/>
                </a:lnTo>
                <a:lnTo>
                  <a:pt x="3429" y="1598"/>
                </a:lnTo>
                <a:lnTo>
                  <a:pt x="3408" y="1599"/>
                </a:lnTo>
                <a:lnTo>
                  <a:pt x="3368" y="1602"/>
                </a:lnTo>
                <a:lnTo>
                  <a:pt x="438" y="1601"/>
                </a:lnTo>
                <a:lnTo>
                  <a:pt x="438" y="1934"/>
                </a:lnTo>
                <a:lnTo>
                  <a:pt x="0" y="1377"/>
                </a:lnTo>
                <a:lnTo>
                  <a:pt x="438" y="819"/>
                </a:lnTo>
                <a:lnTo>
                  <a:pt x="438" y="1153"/>
                </a:lnTo>
                <a:lnTo>
                  <a:pt x="3368" y="1153"/>
                </a:lnTo>
                <a:lnTo>
                  <a:pt x="3386" y="1151"/>
                </a:lnTo>
                <a:lnTo>
                  <a:pt x="3403" y="1149"/>
                </a:lnTo>
                <a:lnTo>
                  <a:pt x="3420" y="1146"/>
                </a:lnTo>
                <a:lnTo>
                  <a:pt x="3435" y="1143"/>
                </a:lnTo>
                <a:lnTo>
                  <a:pt x="3452" y="1138"/>
                </a:lnTo>
                <a:lnTo>
                  <a:pt x="3468" y="1133"/>
                </a:lnTo>
                <a:lnTo>
                  <a:pt x="3484" y="1127"/>
                </a:lnTo>
                <a:lnTo>
                  <a:pt x="3499" y="1120"/>
                </a:lnTo>
                <a:lnTo>
                  <a:pt x="3514" y="1112"/>
                </a:lnTo>
                <a:lnTo>
                  <a:pt x="3528" y="1105"/>
                </a:lnTo>
                <a:lnTo>
                  <a:pt x="3542" y="1095"/>
                </a:lnTo>
                <a:lnTo>
                  <a:pt x="3555" y="1086"/>
                </a:lnTo>
                <a:lnTo>
                  <a:pt x="3568" y="1077"/>
                </a:lnTo>
                <a:lnTo>
                  <a:pt x="3581" y="1066"/>
                </a:lnTo>
                <a:lnTo>
                  <a:pt x="3593" y="1055"/>
                </a:lnTo>
                <a:lnTo>
                  <a:pt x="3605" y="1043"/>
                </a:lnTo>
                <a:lnTo>
                  <a:pt x="3617" y="1032"/>
                </a:lnTo>
                <a:lnTo>
                  <a:pt x="3627" y="1019"/>
                </a:lnTo>
                <a:lnTo>
                  <a:pt x="3637" y="1006"/>
                </a:lnTo>
                <a:lnTo>
                  <a:pt x="3645" y="993"/>
                </a:lnTo>
                <a:lnTo>
                  <a:pt x="3655" y="978"/>
                </a:lnTo>
                <a:lnTo>
                  <a:pt x="3663" y="964"/>
                </a:lnTo>
                <a:lnTo>
                  <a:pt x="3670" y="948"/>
                </a:lnTo>
                <a:lnTo>
                  <a:pt x="3676" y="934"/>
                </a:lnTo>
                <a:lnTo>
                  <a:pt x="3682" y="919"/>
                </a:lnTo>
                <a:lnTo>
                  <a:pt x="3687" y="903"/>
                </a:lnTo>
                <a:lnTo>
                  <a:pt x="3692" y="886"/>
                </a:lnTo>
                <a:lnTo>
                  <a:pt x="3696" y="869"/>
                </a:lnTo>
                <a:lnTo>
                  <a:pt x="3699" y="853"/>
                </a:lnTo>
                <a:lnTo>
                  <a:pt x="3700" y="844"/>
                </a:lnTo>
                <a:lnTo>
                  <a:pt x="3702" y="835"/>
                </a:lnTo>
                <a:lnTo>
                  <a:pt x="3702" y="818"/>
                </a:lnTo>
                <a:lnTo>
                  <a:pt x="3702" y="801"/>
                </a:lnTo>
                <a:lnTo>
                  <a:pt x="3702" y="783"/>
                </a:lnTo>
                <a:lnTo>
                  <a:pt x="3702" y="766"/>
                </a:lnTo>
                <a:lnTo>
                  <a:pt x="3699" y="749"/>
                </a:lnTo>
                <a:lnTo>
                  <a:pt x="3696" y="732"/>
                </a:lnTo>
                <a:lnTo>
                  <a:pt x="3692" y="715"/>
                </a:lnTo>
                <a:lnTo>
                  <a:pt x="3687" y="700"/>
                </a:lnTo>
                <a:lnTo>
                  <a:pt x="3682" y="682"/>
                </a:lnTo>
                <a:lnTo>
                  <a:pt x="3676" y="667"/>
                </a:lnTo>
                <a:lnTo>
                  <a:pt x="3670" y="653"/>
                </a:lnTo>
                <a:lnTo>
                  <a:pt x="3663" y="637"/>
                </a:lnTo>
                <a:lnTo>
                  <a:pt x="3655" y="623"/>
                </a:lnTo>
                <a:lnTo>
                  <a:pt x="3645" y="608"/>
                </a:lnTo>
                <a:lnTo>
                  <a:pt x="3637" y="595"/>
                </a:lnTo>
                <a:lnTo>
                  <a:pt x="3627" y="582"/>
                </a:lnTo>
                <a:lnTo>
                  <a:pt x="3617" y="569"/>
                </a:lnTo>
                <a:lnTo>
                  <a:pt x="3605" y="558"/>
                </a:lnTo>
                <a:lnTo>
                  <a:pt x="3593" y="546"/>
                </a:lnTo>
                <a:lnTo>
                  <a:pt x="3581" y="535"/>
                </a:lnTo>
                <a:lnTo>
                  <a:pt x="3568" y="525"/>
                </a:lnTo>
                <a:lnTo>
                  <a:pt x="3555" y="515"/>
                </a:lnTo>
                <a:lnTo>
                  <a:pt x="3542" y="505"/>
                </a:lnTo>
                <a:lnTo>
                  <a:pt x="3528" y="496"/>
                </a:lnTo>
                <a:lnTo>
                  <a:pt x="3514" y="489"/>
                </a:lnTo>
                <a:lnTo>
                  <a:pt x="3499" y="481"/>
                </a:lnTo>
                <a:lnTo>
                  <a:pt x="3484" y="474"/>
                </a:lnTo>
                <a:lnTo>
                  <a:pt x="3468" y="469"/>
                </a:lnTo>
                <a:lnTo>
                  <a:pt x="3452" y="464"/>
                </a:lnTo>
                <a:lnTo>
                  <a:pt x="3435" y="458"/>
                </a:lnTo>
                <a:lnTo>
                  <a:pt x="3420" y="455"/>
                </a:lnTo>
                <a:lnTo>
                  <a:pt x="3403" y="452"/>
                </a:lnTo>
                <a:lnTo>
                  <a:pt x="3386" y="450"/>
                </a:lnTo>
                <a:lnTo>
                  <a:pt x="3368" y="448"/>
                </a:lnTo>
                <a:lnTo>
                  <a:pt x="437" y="448"/>
                </a:lnTo>
                <a:lnTo>
                  <a:pt x="437" y="0"/>
                </a:lnTo>
                <a:close/>
              </a:path>
            </a:pathLst>
          </a:custGeom>
          <a:noFill/>
          <a:ln w="19050" cmpd="sng">
            <a:solidFill>
              <a:srgbClr val="0303EB"/>
            </a:solidFill>
            <a:round/>
          </a:ln>
        </p:spPr>
        <p:txBody>
          <a:bodyPr/>
          <a:lstStyle/>
          <a:p>
            <a:endParaRPr lang="zh-CN" altLang="en-US"/>
          </a:p>
        </p:txBody>
      </p:sp>
      <p:sp>
        <p:nvSpPr>
          <p:cNvPr id="11" name="矩形 10"/>
          <p:cNvSpPr/>
          <p:nvPr/>
        </p:nvSpPr>
        <p:spPr>
          <a:xfrm>
            <a:off x="691318" y="3386136"/>
            <a:ext cx="2394794" cy="477054"/>
          </a:xfrm>
          <a:prstGeom prst="rect">
            <a:avLst/>
          </a:prstGeom>
          <a:solidFill>
            <a:schemeClr val="bg1"/>
          </a:solidFill>
          <a:ln w="28575">
            <a:solidFill>
              <a:schemeClr val="bg1"/>
            </a:solidFill>
          </a:ln>
        </p:spPr>
        <p:txBody>
          <a:bodyPr wrap="square">
            <a:spAutoFit/>
          </a:bodyPr>
          <a:lstStyle/>
          <a:p>
            <a:r>
              <a:rPr lang="zh-CN" altLang="en-US" b="1" dirty="0" smtClean="0">
                <a:solidFill>
                  <a:prstClr val="black"/>
                </a:solidFill>
              </a:rPr>
              <a:t>有接点继电器</a:t>
            </a:r>
            <a:endParaRPr lang="zh-CN" altLang="en-US" b="1" dirty="0"/>
          </a:p>
        </p:txBody>
      </p:sp>
      <p:sp>
        <p:nvSpPr>
          <p:cNvPr id="12" name="矩形 11"/>
          <p:cNvSpPr/>
          <p:nvPr/>
        </p:nvSpPr>
        <p:spPr>
          <a:xfrm>
            <a:off x="3048772" y="3957640"/>
            <a:ext cx="2394794" cy="477054"/>
          </a:xfrm>
          <a:prstGeom prst="rect">
            <a:avLst/>
          </a:prstGeom>
          <a:solidFill>
            <a:schemeClr val="bg1"/>
          </a:solidFill>
          <a:ln w="28575">
            <a:solidFill>
              <a:schemeClr val="bg1"/>
            </a:solidFill>
          </a:ln>
        </p:spPr>
        <p:txBody>
          <a:bodyPr wrap="square">
            <a:spAutoFit/>
          </a:bodyPr>
          <a:lstStyle/>
          <a:p>
            <a:r>
              <a:rPr lang="zh-CN" altLang="en-US" b="1" dirty="0" smtClean="0">
                <a:solidFill>
                  <a:prstClr val="black"/>
                </a:solidFill>
              </a:rPr>
              <a:t>无接点继电器</a:t>
            </a:r>
            <a:endParaRPr lang="zh-CN" altLang="en-US" b="1" dirty="0"/>
          </a:p>
        </p:txBody>
      </p:sp>
      <p:sp>
        <p:nvSpPr>
          <p:cNvPr id="13" name="矩形 12"/>
          <p:cNvSpPr/>
          <p:nvPr/>
        </p:nvSpPr>
        <p:spPr>
          <a:xfrm>
            <a:off x="5763416" y="2886070"/>
            <a:ext cx="3143272" cy="400110"/>
          </a:xfrm>
          <a:prstGeom prst="rect">
            <a:avLst/>
          </a:prstGeom>
          <a:noFill/>
          <a:ln w="28575">
            <a:noFill/>
          </a:ln>
        </p:spPr>
        <p:txBody>
          <a:bodyPr wrap="square">
            <a:spAutoFit/>
          </a:bodyPr>
          <a:lstStyle/>
          <a:p>
            <a:r>
              <a:rPr lang="zh-CN" altLang="en-US" sz="2000" b="1" dirty="0" smtClean="0">
                <a:solidFill>
                  <a:prstClr val="black"/>
                </a:solidFill>
              </a:rPr>
              <a:t>铁磁无接点继电器</a:t>
            </a:r>
            <a:endParaRPr lang="zh-CN" altLang="en-US" sz="2000" b="1" dirty="0"/>
          </a:p>
        </p:txBody>
      </p:sp>
      <p:sp>
        <p:nvSpPr>
          <p:cNvPr id="14" name="矩形 13"/>
          <p:cNvSpPr/>
          <p:nvPr/>
        </p:nvSpPr>
        <p:spPr>
          <a:xfrm>
            <a:off x="5834854" y="5529276"/>
            <a:ext cx="3143272" cy="400110"/>
          </a:xfrm>
          <a:prstGeom prst="rect">
            <a:avLst/>
          </a:prstGeom>
          <a:noFill/>
          <a:ln w="28575">
            <a:noFill/>
          </a:ln>
        </p:spPr>
        <p:txBody>
          <a:bodyPr wrap="square">
            <a:spAutoFit/>
          </a:bodyPr>
          <a:lstStyle/>
          <a:p>
            <a:r>
              <a:rPr lang="zh-CN" altLang="en-US" sz="2000" b="1" dirty="0" smtClean="0">
                <a:solidFill>
                  <a:prstClr val="black"/>
                </a:solidFill>
              </a:rPr>
              <a:t>半导体无接点继电器</a:t>
            </a:r>
            <a:endParaRPr lang="zh-CN" altLang="en-US" sz="2000" b="1" dirty="0"/>
          </a:p>
        </p:txBody>
      </p:sp>
      <p:sp>
        <p:nvSpPr>
          <p:cNvPr id="15" name="左大括号 14"/>
          <p:cNvSpPr/>
          <p:nvPr/>
        </p:nvSpPr>
        <p:spPr>
          <a:xfrm>
            <a:off x="5334788" y="3100384"/>
            <a:ext cx="500066" cy="264320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w="38100">
                <a:solidFill>
                  <a:srgbClr val="01AEEE"/>
                </a:solidFill>
              </a:ln>
            </a:endParaRPr>
          </a:p>
        </p:txBody>
      </p:sp>
      <p:pic>
        <p:nvPicPr>
          <p:cNvPr id="16" name="图片 450" descr="60W%6LM33M6XAYXX38%_RF9"/>
          <p:cNvPicPr>
            <a:picLocks noChangeAspect="1" noChangeArrowheads="1"/>
          </p:cNvPicPr>
          <p:nvPr/>
        </p:nvPicPr>
        <p:blipFill>
          <a:blip r:embed="rId2" cstate="print"/>
          <a:srcRect/>
          <a:stretch>
            <a:fillRect/>
          </a:stretch>
        </p:blipFill>
        <p:spPr bwMode="auto">
          <a:xfrm>
            <a:off x="8478060" y="4386268"/>
            <a:ext cx="2857520" cy="2496161"/>
          </a:xfrm>
          <a:prstGeom prst="rect">
            <a:avLst/>
          </a:prstGeom>
          <a:noFill/>
        </p:spPr>
      </p:pic>
      <p:sp>
        <p:nvSpPr>
          <p:cNvPr id="17" name="矩形 16"/>
          <p:cNvSpPr/>
          <p:nvPr/>
        </p:nvSpPr>
        <p:spPr>
          <a:xfrm>
            <a:off x="9335316" y="6677680"/>
            <a:ext cx="1996059" cy="400110"/>
          </a:xfrm>
          <a:prstGeom prst="rect">
            <a:avLst/>
          </a:prstGeom>
        </p:spPr>
        <p:txBody>
          <a:bodyPr wrap="none">
            <a:spAutoFit/>
          </a:bodyPr>
          <a:lstStyle/>
          <a:p>
            <a:r>
              <a:rPr lang="en-US" sz="2000" kern="100" dirty="0" smtClean="0">
                <a:solidFill>
                  <a:srgbClr val="333333"/>
                </a:solidFill>
                <a:latin typeface="Arial" panose="020B0604020202020204"/>
                <a:ea typeface="宋体" panose="02010600030101010101" pitchFamily="2" charset="-122"/>
                <a:cs typeface="Times New Roman" panose="02020603050405020304"/>
              </a:rPr>
              <a:t>SSR</a:t>
            </a:r>
            <a:r>
              <a:rPr lang="zh-CN" altLang="en-US" sz="2000" kern="100" dirty="0" smtClean="0">
                <a:solidFill>
                  <a:srgbClr val="333333"/>
                </a:solidFill>
                <a:latin typeface="Arial" panose="020B0604020202020204"/>
                <a:cs typeface="Arial" panose="020B0604020202020204"/>
              </a:rPr>
              <a:t>调压型模块</a:t>
            </a:r>
            <a:endParaRPr lang="zh-CN" altLang="en-US" sz="2000" kern="100" dirty="0">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80">
                                          <p:stCondLst>
                                            <p:cond delay="0"/>
                                          </p:stCondLst>
                                        </p:cTn>
                                        <p:tgtEl>
                                          <p:spTgt spid="10"/>
                                        </p:tgtEl>
                                      </p:cBhvr>
                                    </p:animEffect>
                                    <p:anim calcmode="lin" valueType="num">
                                      <p:cBhvr>
                                        <p:cTn id="2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9" dur="26">
                                          <p:stCondLst>
                                            <p:cond delay="650"/>
                                          </p:stCondLst>
                                        </p:cTn>
                                        <p:tgtEl>
                                          <p:spTgt spid="10"/>
                                        </p:tgtEl>
                                      </p:cBhvr>
                                      <p:to x="100000" y="60000"/>
                                    </p:animScale>
                                    <p:animScale>
                                      <p:cBhvr>
                                        <p:cTn id="30" dur="166" decel="50000">
                                          <p:stCondLst>
                                            <p:cond delay="676"/>
                                          </p:stCondLst>
                                        </p:cTn>
                                        <p:tgtEl>
                                          <p:spTgt spid="10"/>
                                        </p:tgtEl>
                                      </p:cBhvr>
                                      <p:to x="100000" y="100000"/>
                                    </p:animScale>
                                    <p:animScale>
                                      <p:cBhvr>
                                        <p:cTn id="31" dur="26">
                                          <p:stCondLst>
                                            <p:cond delay="1312"/>
                                          </p:stCondLst>
                                        </p:cTn>
                                        <p:tgtEl>
                                          <p:spTgt spid="10"/>
                                        </p:tgtEl>
                                      </p:cBhvr>
                                      <p:to x="100000" y="80000"/>
                                    </p:animScale>
                                    <p:animScale>
                                      <p:cBhvr>
                                        <p:cTn id="32" dur="166" decel="50000">
                                          <p:stCondLst>
                                            <p:cond delay="1338"/>
                                          </p:stCondLst>
                                        </p:cTn>
                                        <p:tgtEl>
                                          <p:spTgt spid="10"/>
                                        </p:tgtEl>
                                      </p:cBhvr>
                                      <p:to x="100000" y="100000"/>
                                    </p:animScale>
                                    <p:animScale>
                                      <p:cBhvr>
                                        <p:cTn id="33" dur="26">
                                          <p:stCondLst>
                                            <p:cond delay="1642"/>
                                          </p:stCondLst>
                                        </p:cTn>
                                        <p:tgtEl>
                                          <p:spTgt spid="10"/>
                                        </p:tgtEl>
                                      </p:cBhvr>
                                      <p:to x="100000" y="90000"/>
                                    </p:animScale>
                                    <p:animScale>
                                      <p:cBhvr>
                                        <p:cTn id="34" dur="166" decel="50000">
                                          <p:stCondLst>
                                            <p:cond delay="1668"/>
                                          </p:stCondLst>
                                        </p:cTn>
                                        <p:tgtEl>
                                          <p:spTgt spid="10"/>
                                        </p:tgtEl>
                                      </p:cBhvr>
                                      <p:to x="100000" y="100000"/>
                                    </p:animScale>
                                    <p:animScale>
                                      <p:cBhvr>
                                        <p:cTn id="35" dur="26">
                                          <p:stCondLst>
                                            <p:cond delay="1808"/>
                                          </p:stCondLst>
                                        </p:cTn>
                                        <p:tgtEl>
                                          <p:spTgt spid="10"/>
                                        </p:tgtEl>
                                      </p:cBhvr>
                                      <p:to x="100000" y="95000"/>
                                    </p:animScale>
                                    <p:animScale>
                                      <p:cBhvr>
                                        <p:cTn id="36" dur="166" decel="50000">
                                          <p:stCondLst>
                                            <p:cond delay="1834"/>
                                          </p:stCondLst>
                                        </p:cTn>
                                        <p:tgtEl>
                                          <p:spTgt spid="10"/>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80">
                                          <p:stCondLst>
                                            <p:cond delay="0"/>
                                          </p:stCondLst>
                                        </p:cTn>
                                        <p:tgtEl>
                                          <p:spTgt spid="11"/>
                                        </p:tgtEl>
                                      </p:cBhvr>
                                    </p:animEffect>
                                    <p:anim calcmode="lin" valueType="num">
                                      <p:cBhvr>
                                        <p:cTn id="40"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5" dur="26">
                                          <p:stCondLst>
                                            <p:cond delay="650"/>
                                          </p:stCondLst>
                                        </p:cTn>
                                        <p:tgtEl>
                                          <p:spTgt spid="11"/>
                                        </p:tgtEl>
                                      </p:cBhvr>
                                      <p:to x="100000" y="60000"/>
                                    </p:animScale>
                                    <p:animScale>
                                      <p:cBhvr>
                                        <p:cTn id="46" dur="166" decel="50000">
                                          <p:stCondLst>
                                            <p:cond delay="676"/>
                                          </p:stCondLst>
                                        </p:cTn>
                                        <p:tgtEl>
                                          <p:spTgt spid="11"/>
                                        </p:tgtEl>
                                      </p:cBhvr>
                                      <p:to x="100000" y="100000"/>
                                    </p:animScale>
                                    <p:animScale>
                                      <p:cBhvr>
                                        <p:cTn id="47" dur="26">
                                          <p:stCondLst>
                                            <p:cond delay="1312"/>
                                          </p:stCondLst>
                                        </p:cTn>
                                        <p:tgtEl>
                                          <p:spTgt spid="11"/>
                                        </p:tgtEl>
                                      </p:cBhvr>
                                      <p:to x="100000" y="80000"/>
                                    </p:animScale>
                                    <p:animScale>
                                      <p:cBhvr>
                                        <p:cTn id="48" dur="166" decel="50000">
                                          <p:stCondLst>
                                            <p:cond delay="1338"/>
                                          </p:stCondLst>
                                        </p:cTn>
                                        <p:tgtEl>
                                          <p:spTgt spid="11"/>
                                        </p:tgtEl>
                                      </p:cBhvr>
                                      <p:to x="100000" y="100000"/>
                                    </p:animScale>
                                    <p:animScale>
                                      <p:cBhvr>
                                        <p:cTn id="49" dur="26">
                                          <p:stCondLst>
                                            <p:cond delay="1642"/>
                                          </p:stCondLst>
                                        </p:cTn>
                                        <p:tgtEl>
                                          <p:spTgt spid="11"/>
                                        </p:tgtEl>
                                      </p:cBhvr>
                                      <p:to x="100000" y="90000"/>
                                    </p:animScale>
                                    <p:animScale>
                                      <p:cBhvr>
                                        <p:cTn id="50" dur="166" decel="50000">
                                          <p:stCondLst>
                                            <p:cond delay="1668"/>
                                          </p:stCondLst>
                                        </p:cTn>
                                        <p:tgtEl>
                                          <p:spTgt spid="11"/>
                                        </p:tgtEl>
                                      </p:cBhvr>
                                      <p:to x="100000" y="100000"/>
                                    </p:animScale>
                                    <p:animScale>
                                      <p:cBhvr>
                                        <p:cTn id="51" dur="26">
                                          <p:stCondLst>
                                            <p:cond delay="1808"/>
                                          </p:stCondLst>
                                        </p:cTn>
                                        <p:tgtEl>
                                          <p:spTgt spid="11"/>
                                        </p:tgtEl>
                                      </p:cBhvr>
                                      <p:to x="100000" y="95000"/>
                                    </p:animScale>
                                    <p:animScale>
                                      <p:cBhvr>
                                        <p:cTn id="52" dur="166" decel="50000">
                                          <p:stCondLst>
                                            <p:cond delay="1834"/>
                                          </p:stCondLst>
                                        </p:cTn>
                                        <p:tgtEl>
                                          <p:spTgt spid="11"/>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580">
                                          <p:stCondLst>
                                            <p:cond delay="0"/>
                                          </p:stCondLst>
                                        </p:cTn>
                                        <p:tgtEl>
                                          <p:spTgt spid="12"/>
                                        </p:tgtEl>
                                      </p:cBhvr>
                                    </p:animEffect>
                                    <p:anim calcmode="lin" valueType="num">
                                      <p:cBhvr>
                                        <p:cTn id="5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61" dur="26">
                                          <p:stCondLst>
                                            <p:cond delay="650"/>
                                          </p:stCondLst>
                                        </p:cTn>
                                        <p:tgtEl>
                                          <p:spTgt spid="12"/>
                                        </p:tgtEl>
                                      </p:cBhvr>
                                      <p:to x="100000" y="60000"/>
                                    </p:animScale>
                                    <p:animScale>
                                      <p:cBhvr>
                                        <p:cTn id="62" dur="166" decel="50000">
                                          <p:stCondLst>
                                            <p:cond delay="676"/>
                                          </p:stCondLst>
                                        </p:cTn>
                                        <p:tgtEl>
                                          <p:spTgt spid="12"/>
                                        </p:tgtEl>
                                      </p:cBhvr>
                                      <p:to x="100000" y="100000"/>
                                    </p:animScale>
                                    <p:animScale>
                                      <p:cBhvr>
                                        <p:cTn id="63" dur="26">
                                          <p:stCondLst>
                                            <p:cond delay="1312"/>
                                          </p:stCondLst>
                                        </p:cTn>
                                        <p:tgtEl>
                                          <p:spTgt spid="12"/>
                                        </p:tgtEl>
                                      </p:cBhvr>
                                      <p:to x="100000" y="80000"/>
                                    </p:animScale>
                                    <p:animScale>
                                      <p:cBhvr>
                                        <p:cTn id="64" dur="166" decel="50000">
                                          <p:stCondLst>
                                            <p:cond delay="1338"/>
                                          </p:stCondLst>
                                        </p:cTn>
                                        <p:tgtEl>
                                          <p:spTgt spid="12"/>
                                        </p:tgtEl>
                                      </p:cBhvr>
                                      <p:to x="100000" y="100000"/>
                                    </p:animScale>
                                    <p:animScale>
                                      <p:cBhvr>
                                        <p:cTn id="65" dur="26">
                                          <p:stCondLst>
                                            <p:cond delay="1642"/>
                                          </p:stCondLst>
                                        </p:cTn>
                                        <p:tgtEl>
                                          <p:spTgt spid="12"/>
                                        </p:tgtEl>
                                      </p:cBhvr>
                                      <p:to x="100000" y="90000"/>
                                    </p:animScale>
                                    <p:animScale>
                                      <p:cBhvr>
                                        <p:cTn id="66" dur="166" decel="50000">
                                          <p:stCondLst>
                                            <p:cond delay="1668"/>
                                          </p:stCondLst>
                                        </p:cTn>
                                        <p:tgtEl>
                                          <p:spTgt spid="12"/>
                                        </p:tgtEl>
                                      </p:cBhvr>
                                      <p:to x="100000" y="100000"/>
                                    </p:animScale>
                                    <p:animScale>
                                      <p:cBhvr>
                                        <p:cTn id="67" dur="26">
                                          <p:stCondLst>
                                            <p:cond delay="1808"/>
                                          </p:stCondLst>
                                        </p:cTn>
                                        <p:tgtEl>
                                          <p:spTgt spid="12"/>
                                        </p:tgtEl>
                                      </p:cBhvr>
                                      <p:to x="100000" y="95000"/>
                                    </p:animScale>
                                    <p:animScale>
                                      <p:cBhvr>
                                        <p:cTn id="68" dur="166" decel="50000">
                                          <p:stCondLst>
                                            <p:cond delay="1834"/>
                                          </p:stCondLst>
                                        </p:cTn>
                                        <p:tgtEl>
                                          <p:spTgt spid="12"/>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left)">
                                      <p:cBhvr>
                                        <p:cTn id="73" dur="500"/>
                                        <p:tgtEl>
                                          <p:spTgt spid="1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500"/>
                            </p:stCondLst>
                            <p:childTnLst>
                              <p:par>
                                <p:cTn id="81" presetID="22" presetClass="entr" presetSubtype="8" fill="hold" nodeType="afterEffect">
                                  <p:stCondLst>
                                    <p:cond delay="0"/>
                                  </p:stCondLst>
                                  <p:childTnLst>
                                    <p:set>
                                      <p:cBhvr>
                                        <p:cTn id="82" dur="1" fill="hold">
                                          <p:stCondLst>
                                            <p:cond delay="0"/>
                                          </p:stCondLst>
                                        </p:cTn>
                                        <p:tgtEl>
                                          <p:spTgt spid="11267"/>
                                        </p:tgtEl>
                                        <p:attrNameLst>
                                          <p:attrName>style.visibility</p:attrName>
                                        </p:attrNameLst>
                                      </p:cBhvr>
                                      <p:to>
                                        <p:strVal val="visible"/>
                                      </p:to>
                                    </p:set>
                                    <p:animEffect transition="in" filter="wipe(left)">
                                      <p:cBhvr>
                                        <p:cTn id="83" dur="500"/>
                                        <p:tgtEl>
                                          <p:spTgt spid="1126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wipe(left)">
                                      <p:cBhvr>
                                        <p:cTn id="86" dur="500"/>
                                        <p:tgtEl>
                                          <p:spTgt spid="7"/>
                                        </p:tgtEl>
                                      </p:cBhvr>
                                    </p:animEffect>
                                  </p:childTnLst>
                                </p:cTn>
                              </p:par>
                            </p:childTnLst>
                          </p:cTn>
                        </p:par>
                        <p:par>
                          <p:cTn id="87" fill="hold">
                            <p:stCondLst>
                              <p:cond delay="1000"/>
                            </p:stCondLst>
                            <p:childTnLst>
                              <p:par>
                                <p:cTn id="88" presetID="22" presetClass="entr" presetSubtype="8" fill="hold" nodeType="after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wipe(left)">
                                      <p:cBhvr>
                                        <p:cTn id="90" dur="500"/>
                                        <p:tgtEl>
                                          <p:spTgt spid="1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left)">
                                      <p:cBhvr>
                                        <p:cTn id="9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1" grpId="0" animBg="1"/>
      <p:bldP spid="12" grpId="0" animBg="1"/>
      <p:bldP spid="13" grpId="0"/>
      <p:bldP spid="14" grpId="0"/>
      <p:bldP spid="15"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TextBox 3"/>
          <p:cNvSpPr txBox="1"/>
          <p:nvPr/>
        </p:nvSpPr>
        <p:spPr>
          <a:xfrm>
            <a:off x="405566" y="1885938"/>
            <a:ext cx="5214974" cy="461665"/>
          </a:xfrm>
          <a:prstGeom prst="rect">
            <a:avLst/>
          </a:prstGeom>
          <a:noFill/>
        </p:spPr>
        <p:txBody>
          <a:bodyPr wrap="square" rtlCol="0">
            <a:spAutoFit/>
          </a:bodyPr>
          <a:lstStyle/>
          <a:p>
            <a:r>
              <a:rPr lang="en-US" altLang="zh-CN" sz="2400" b="1" dirty="0" smtClean="0"/>
              <a:t>6</a:t>
            </a:r>
            <a:r>
              <a:rPr lang="zh-CN" altLang="en-US" sz="2400" b="1" dirty="0" smtClean="0"/>
              <a:t>）按继电器的接点结构</a:t>
            </a:r>
            <a:endParaRPr lang="zh-CN" altLang="en-US" sz="2400" b="1" dirty="0"/>
          </a:p>
        </p:txBody>
      </p:sp>
      <p:grpSp>
        <p:nvGrpSpPr>
          <p:cNvPr id="5" name="组合 4"/>
          <p:cNvGrpSpPr/>
          <p:nvPr/>
        </p:nvGrpSpPr>
        <p:grpSpPr>
          <a:xfrm>
            <a:off x="1405698" y="3171822"/>
            <a:ext cx="897372" cy="897372"/>
            <a:chOff x="1716504" y="592020"/>
            <a:chExt cx="897372" cy="897372"/>
          </a:xfrm>
          <a:solidFill>
            <a:srgbClr val="00B0F0"/>
          </a:solidFill>
          <a:scene3d>
            <a:camera prst="orthographicFront"/>
            <a:lightRig rig="flat" dir="t"/>
          </a:scene3d>
        </p:grpSpPr>
        <p:sp>
          <p:nvSpPr>
            <p:cNvPr id="6" name="椭圆 5"/>
            <p:cNvSpPr/>
            <p:nvPr/>
          </p:nvSpPr>
          <p:spPr>
            <a:xfrm>
              <a:off x="1716504" y="592020"/>
              <a:ext cx="897372" cy="897372"/>
            </a:xfrm>
            <a:prstGeom prst="ellipse">
              <a:avLst/>
            </a:prstGeom>
            <a:grpFill/>
            <a:sp3d prstMaterial="plastic">
              <a:bevelT w="120900" h="88900"/>
              <a:bevelB w="88900" h="31750" prst="angle"/>
            </a:sp3d>
          </p:spPr>
          <p:style>
            <a:lnRef idx="0">
              <a:schemeClr val="lt1">
                <a:hueOff val="0"/>
                <a:satOff val="0"/>
                <a:lumOff val="0"/>
                <a:alphaOff val="0"/>
              </a:schemeClr>
            </a:lnRef>
            <a:fillRef idx="3">
              <a:schemeClr val="accent5">
                <a:hueOff val="-3311292"/>
                <a:satOff val="13270"/>
                <a:lumOff val="2876"/>
                <a:alphaOff val="0"/>
              </a:schemeClr>
            </a:fillRef>
            <a:effectRef idx="2">
              <a:schemeClr val="accent5">
                <a:hueOff val="-3311292"/>
                <a:satOff val="13270"/>
                <a:lumOff val="2876"/>
                <a:alphaOff val="0"/>
              </a:schemeClr>
            </a:effectRef>
            <a:fontRef idx="minor">
              <a:schemeClr val="lt1"/>
            </a:fontRef>
          </p:style>
        </p:sp>
        <p:sp>
          <p:nvSpPr>
            <p:cNvPr id="7" name="椭圆 4"/>
            <p:cNvSpPr/>
            <p:nvPr/>
          </p:nvSpPr>
          <p:spPr>
            <a:xfrm>
              <a:off x="1847921" y="723437"/>
              <a:ext cx="634538" cy="634538"/>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US" altLang="zh-CN" sz="4100" kern="1200" dirty="0" smtClean="0"/>
                <a:t>1</a:t>
              </a:r>
              <a:endParaRPr lang="zh-CN" altLang="en-US" sz="4100" kern="1200" dirty="0"/>
            </a:p>
          </p:txBody>
        </p:sp>
      </p:grpSp>
      <p:grpSp>
        <p:nvGrpSpPr>
          <p:cNvPr id="8" name="组合 7"/>
          <p:cNvGrpSpPr/>
          <p:nvPr/>
        </p:nvGrpSpPr>
        <p:grpSpPr>
          <a:xfrm>
            <a:off x="1405698" y="4886334"/>
            <a:ext cx="897372" cy="897372"/>
            <a:chOff x="1738352" y="2561167"/>
            <a:chExt cx="897372" cy="897372"/>
          </a:xfrm>
          <a:solidFill>
            <a:srgbClr val="FFC000"/>
          </a:solidFill>
          <a:scene3d>
            <a:camera prst="orthographicFront"/>
            <a:lightRig rig="flat" dir="t"/>
          </a:scene3d>
        </p:grpSpPr>
        <p:sp>
          <p:nvSpPr>
            <p:cNvPr id="9" name="椭圆 8"/>
            <p:cNvSpPr/>
            <p:nvPr/>
          </p:nvSpPr>
          <p:spPr>
            <a:xfrm>
              <a:off x="1738352" y="2561167"/>
              <a:ext cx="897372" cy="897372"/>
            </a:xfrm>
            <a:prstGeom prst="ellipse">
              <a:avLst/>
            </a:prstGeom>
            <a:grpFill/>
            <a:sp3d prstMaterial="plastic">
              <a:bevelT w="120900" h="88900"/>
              <a:bevelB w="88900" h="31750" prst="angle"/>
            </a:sp3d>
          </p:spPr>
          <p:style>
            <a:lnRef idx="0">
              <a:schemeClr val="lt1">
                <a:hueOff val="0"/>
                <a:satOff val="0"/>
                <a:lumOff val="0"/>
                <a:alphaOff val="0"/>
              </a:schemeClr>
            </a:lnRef>
            <a:fillRef idx="3">
              <a:schemeClr val="accent5">
                <a:hueOff val="-6622584"/>
                <a:satOff val="26541"/>
                <a:lumOff val="5752"/>
                <a:alphaOff val="0"/>
              </a:schemeClr>
            </a:fillRef>
            <a:effectRef idx="2">
              <a:schemeClr val="accent5">
                <a:hueOff val="-6622584"/>
                <a:satOff val="26541"/>
                <a:lumOff val="5752"/>
                <a:alphaOff val="0"/>
              </a:schemeClr>
            </a:effectRef>
            <a:fontRef idx="minor">
              <a:schemeClr val="lt1"/>
            </a:fontRef>
          </p:style>
        </p:sp>
        <p:sp>
          <p:nvSpPr>
            <p:cNvPr id="10" name="椭圆 4"/>
            <p:cNvSpPr/>
            <p:nvPr/>
          </p:nvSpPr>
          <p:spPr>
            <a:xfrm>
              <a:off x="1869769" y="2692584"/>
              <a:ext cx="634538" cy="634538"/>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US" altLang="zh-CN" sz="4100" kern="1200" dirty="0" smtClean="0"/>
                <a:t>2</a:t>
              </a:r>
              <a:endParaRPr lang="zh-CN" altLang="en-US" sz="4100" kern="1200" dirty="0"/>
            </a:p>
          </p:txBody>
        </p:sp>
      </p:grpSp>
      <p:sp>
        <p:nvSpPr>
          <p:cNvPr id="11" name="矩形 10"/>
          <p:cNvSpPr/>
          <p:nvPr/>
        </p:nvSpPr>
        <p:spPr>
          <a:xfrm>
            <a:off x="2405830" y="3386136"/>
            <a:ext cx="3000396" cy="477054"/>
          </a:xfrm>
          <a:prstGeom prst="rect">
            <a:avLst/>
          </a:prstGeom>
          <a:solidFill>
            <a:schemeClr val="bg1"/>
          </a:solidFill>
          <a:ln w="28575">
            <a:solidFill>
              <a:schemeClr val="bg1"/>
            </a:solidFill>
          </a:ln>
        </p:spPr>
        <p:txBody>
          <a:bodyPr wrap="square">
            <a:spAutoFit/>
          </a:bodyPr>
          <a:lstStyle/>
          <a:p>
            <a:r>
              <a:rPr lang="zh-CN" altLang="en-US" b="1" dirty="0" smtClean="0">
                <a:solidFill>
                  <a:prstClr val="black"/>
                </a:solidFill>
              </a:rPr>
              <a:t>普通接点继电器</a:t>
            </a:r>
            <a:endParaRPr lang="zh-CN" altLang="en-US" b="1" dirty="0"/>
          </a:p>
        </p:txBody>
      </p:sp>
      <p:sp>
        <p:nvSpPr>
          <p:cNvPr id="12" name="矩形 11"/>
          <p:cNvSpPr/>
          <p:nvPr/>
        </p:nvSpPr>
        <p:spPr>
          <a:xfrm>
            <a:off x="2405830" y="5100648"/>
            <a:ext cx="2857520" cy="477054"/>
          </a:xfrm>
          <a:prstGeom prst="rect">
            <a:avLst/>
          </a:prstGeom>
          <a:solidFill>
            <a:schemeClr val="bg1"/>
          </a:solidFill>
          <a:ln w="28575">
            <a:solidFill>
              <a:schemeClr val="bg1"/>
            </a:solidFill>
          </a:ln>
        </p:spPr>
        <p:txBody>
          <a:bodyPr wrap="square">
            <a:spAutoFit/>
          </a:bodyPr>
          <a:lstStyle/>
          <a:p>
            <a:r>
              <a:rPr lang="zh-CN" altLang="en-US" b="1" dirty="0" smtClean="0">
                <a:solidFill>
                  <a:prstClr val="black"/>
                </a:solidFill>
              </a:rPr>
              <a:t>加强接点继电器</a:t>
            </a:r>
            <a:endParaRPr lang="zh-CN" altLang="en-US" b="1" dirty="0"/>
          </a:p>
        </p:txBody>
      </p:sp>
      <p:sp>
        <p:nvSpPr>
          <p:cNvPr id="13" name="椭圆形标注 12"/>
          <p:cNvSpPr>
            <a:spLocks noChangeArrowheads="1"/>
          </p:cNvSpPr>
          <p:nvPr/>
        </p:nvSpPr>
        <p:spPr bwMode="auto">
          <a:xfrm>
            <a:off x="5334788" y="1028682"/>
            <a:ext cx="2500330" cy="2151066"/>
          </a:xfrm>
          <a:prstGeom prst="wedgeEllipseCallout">
            <a:avLst>
              <a:gd name="adj1" fmla="val -69149"/>
              <a:gd name="adj2" fmla="val 69313"/>
            </a:avLst>
          </a:prstGeom>
          <a:solidFill>
            <a:schemeClr val="bg1"/>
          </a:solidFill>
          <a:ln w="25400" algn="ctr">
            <a:solidFill>
              <a:schemeClr val="accent1">
                <a:lumMod val="60000"/>
                <a:lumOff val="40000"/>
              </a:schemeClr>
            </a:solidFill>
            <a:miter lim="800000"/>
          </a:ln>
        </p:spPr>
        <p:txBody>
          <a:bodyPr anchor="ctr"/>
          <a:lstStyle/>
          <a:p>
            <a:pPr algn="ctr"/>
            <a:r>
              <a:rPr kumimoji="0" lang="zh-CN" altLang="en-US" sz="2000" b="1" dirty="0"/>
              <a:t>具有开断</a:t>
            </a:r>
            <a:r>
              <a:rPr kumimoji="0" lang="zh-CN" altLang="en-US" sz="2000" b="1" dirty="0">
                <a:solidFill>
                  <a:srgbClr val="FF0000"/>
                </a:solidFill>
              </a:rPr>
              <a:t>功率较小的接点</a:t>
            </a:r>
            <a:r>
              <a:rPr kumimoji="0" lang="zh-CN" altLang="en-US" sz="2000" b="1" dirty="0"/>
              <a:t>的能力，以满足一般信号电路的要求</a:t>
            </a:r>
            <a:r>
              <a:rPr kumimoji="0" lang="zh-CN" altLang="en-US" sz="2400" b="1" dirty="0"/>
              <a:t> </a:t>
            </a:r>
            <a:endParaRPr kumimoji="0" lang="zh-CN" altLang="en-US" sz="2400" b="1" dirty="0"/>
          </a:p>
        </p:txBody>
      </p:sp>
      <p:sp>
        <p:nvSpPr>
          <p:cNvPr id="14" name="椭圆形标注 13"/>
          <p:cNvSpPr>
            <a:spLocks noChangeArrowheads="1"/>
          </p:cNvSpPr>
          <p:nvPr/>
        </p:nvSpPr>
        <p:spPr bwMode="auto">
          <a:xfrm>
            <a:off x="5263350" y="4171954"/>
            <a:ext cx="2786082" cy="2286016"/>
          </a:xfrm>
          <a:prstGeom prst="wedgeEllipseCallout">
            <a:avLst>
              <a:gd name="adj1" fmla="val -66069"/>
              <a:gd name="adj2" fmla="val -530"/>
            </a:avLst>
          </a:prstGeom>
          <a:solidFill>
            <a:schemeClr val="bg1"/>
          </a:solidFill>
          <a:ln w="25400" algn="ctr">
            <a:solidFill>
              <a:srgbClr val="C00000"/>
            </a:solidFill>
            <a:miter lim="800000"/>
          </a:ln>
        </p:spPr>
        <p:txBody>
          <a:bodyPr anchor="ctr"/>
          <a:lstStyle/>
          <a:p>
            <a:r>
              <a:rPr kumimoji="0" lang="zh-CN" altLang="en-US" sz="2000" b="1" dirty="0"/>
              <a:t>具有开断</a:t>
            </a:r>
            <a:r>
              <a:rPr kumimoji="0" lang="zh-CN" altLang="en-US" sz="2000" b="1" dirty="0">
                <a:solidFill>
                  <a:srgbClr val="FF0000"/>
                </a:solidFill>
              </a:rPr>
              <a:t>功率较大的接点的能力，</a:t>
            </a:r>
            <a:r>
              <a:rPr kumimoji="0" lang="zh-CN" altLang="en-US" sz="2000" b="1" dirty="0"/>
              <a:t>以满足电压较高、电流较大的信号电路的要求</a:t>
            </a:r>
            <a:r>
              <a:rPr kumimoji="0" lang="zh-CN" altLang="en-US" sz="2400" b="1" dirty="0"/>
              <a:t> </a:t>
            </a:r>
            <a:endParaRPr kumimoji="0" lang="zh-CN" altLang="en-US" sz="2400" b="1" dirty="0"/>
          </a:p>
        </p:txBody>
      </p:sp>
      <p:sp>
        <p:nvSpPr>
          <p:cNvPr id="16" name="圆角矩形 15"/>
          <p:cNvSpPr/>
          <p:nvPr/>
        </p:nvSpPr>
        <p:spPr>
          <a:xfrm>
            <a:off x="8263746" y="4171954"/>
            <a:ext cx="2663825" cy="1871662"/>
          </a:xfrm>
          <a:prstGeom prst="roundRect">
            <a:avLst/>
          </a:prstGeom>
          <a:blipFill>
            <a:blip r:embed="rId1"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圆角矩形 16"/>
          <p:cNvSpPr/>
          <p:nvPr/>
        </p:nvSpPr>
        <p:spPr>
          <a:xfrm>
            <a:off x="8192308" y="957244"/>
            <a:ext cx="2735263" cy="2016125"/>
          </a:xfrm>
          <a:prstGeom prst="round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5549102" y="3314698"/>
            <a:ext cx="2492990" cy="400110"/>
          </a:xfrm>
          <a:prstGeom prst="rect">
            <a:avLst/>
          </a:prstGeom>
        </p:spPr>
        <p:txBody>
          <a:bodyPr wrap="none">
            <a:spAutoFit/>
          </a:bodyPr>
          <a:lstStyle/>
          <a:p>
            <a:r>
              <a:rPr lang="zh-CN" altLang="en-US" sz="2000" b="1" dirty="0" smtClean="0">
                <a:solidFill>
                  <a:srgbClr val="0066CC"/>
                </a:solidFill>
                <a:latin typeface="+mn-ea"/>
              </a:rPr>
              <a:t>接点采用点接触方式</a:t>
            </a:r>
            <a:endParaRPr lang="zh-CN" altLang="en-US" sz="2000" b="1" dirty="0">
              <a:latin typeface="+mn-ea"/>
            </a:endParaRPr>
          </a:p>
        </p:txBody>
      </p:sp>
      <p:pic>
        <p:nvPicPr>
          <p:cNvPr id="12291" name="Picture 3"/>
          <p:cNvPicPr>
            <a:picLocks noChangeAspect="1" noChangeArrowheads="1"/>
          </p:cNvPicPr>
          <p:nvPr/>
        </p:nvPicPr>
        <p:blipFill>
          <a:blip r:embed="rId3"/>
          <a:srcRect/>
          <a:stretch>
            <a:fillRect/>
          </a:stretch>
        </p:blipFill>
        <p:spPr bwMode="auto">
          <a:xfrm>
            <a:off x="8192308" y="3100384"/>
            <a:ext cx="1838325" cy="781050"/>
          </a:xfrm>
          <a:prstGeom prst="rect">
            <a:avLst/>
          </a:prstGeom>
          <a:noFill/>
          <a:ln w="9525">
            <a:noFill/>
            <a:miter lim="800000"/>
            <a:headEnd/>
            <a:tailEnd/>
          </a:ln>
          <a:effectLst/>
        </p:spPr>
      </p:pic>
      <p:sp>
        <p:nvSpPr>
          <p:cNvPr id="20" name="矩形 19"/>
          <p:cNvSpPr/>
          <p:nvPr/>
        </p:nvSpPr>
        <p:spPr>
          <a:xfrm>
            <a:off x="5263350" y="6600846"/>
            <a:ext cx="2507418" cy="400110"/>
          </a:xfrm>
          <a:prstGeom prst="rect">
            <a:avLst/>
          </a:prstGeom>
        </p:spPr>
        <p:txBody>
          <a:bodyPr wrap="none">
            <a:spAutoFit/>
          </a:bodyPr>
          <a:lstStyle/>
          <a:p>
            <a:r>
              <a:rPr lang="zh-CN" altLang="en-US" sz="2000" b="1" dirty="0" smtClean="0">
                <a:solidFill>
                  <a:srgbClr val="0066CC"/>
                </a:solidFill>
                <a:latin typeface="+mn-ea"/>
              </a:rPr>
              <a:t>接点采用面接触方式</a:t>
            </a:r>
            <a:endParaRPr lang="zh-CN" altLang="en-US" sz="2000" b="1" dirty="0">
              <a:latin typeface="+mn-ea"/>
            </a:endParaRPr>
          </a:p>
        </p:txBody>
      </p:sp>
      <p:pic>
        <p:nvPicPr>
          <p:cNvPr id="12292" name="Picture 4"/>
          <p:cNvPicPr>
            <a:picLocks noChangeAspect="1" noChangeArrowheads="1"/>
          </p:cNvPicPr>
          <p:nvPr/>
        </p:nvPicPr>
        <p:blipFill>
          <a:blip r:embed="rId4"/>
          <a:srcRect/>
          <a:stretch>
            <a:fillRect/>
          </a:stretch>
        </p:blipFill>
        <p:spPr bwMode="auto">
          <a:xfrm>
            <a:off x="8406622" y="6229350"/>
            <a:ext cx="1838325" cy="9715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par>
                                <p:cTn id="31" presetID="22" presetClass="entr" presetSubtype="8" fill="hold" nodeType="withEffect">
                                  <p:stCondLst>
                                    <p:cond delay="0"/>
                                  </p:stCondLst>
                                  <p:childTnLst>
                                    <p:set>
                                      <p:cBhvr>
                                        <p:cTn id="32" dur="1" fill="hold">
                                          <p:stCondLst>
                                            <p:cond delay="0"/>
                                          </p:stCondLst>
                                        </p:cTn>
                                        <p:tgtEl>
                                          <p:spTgt spid="12291"/>
                                        </p:tgtEl>
                                        <p:attrNameLst>
                                          <p:attrName>style.visibility</p:attrName>
                                        </p:attrNameLst>
                                      </p:cBhvr>
                                      <p:to>
                                        <p:strVal val="visible"/>
                                      </p:to>
                                    </p:set>
                                    <p:animEffect transition="in" filter="wipe(left)">
                                      <p:cBhvr>
                                        <p:cTn id="33" dur="500"/>
                                        <p:tgtEl>
                                          <p:spTgt spid="12291"/>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500"/>
                            </p:stCondLst>
                            <p:childTnLst>
                              <p:par>
                                <p:cTn id="49" presetID="22" presetClass="entr" presetSubtype="8" fill="hold" nodeType="afterEffect">
                                  <p:stCondLst>
                                    <p:cond delay="0"/>
                                  </p:stCondLst>
                                  <p:childTnLst>
                                    <p:set>
                                      <p:cBhvr>
                                        <p:cTn id="50" dur="1" fill="hold">
                                          <p:stCondLst>
                                            <p:cond delay="0"/>
                                          </p:stCondLst>
                                        </p:cTn>
                                        <p:tgtEl>
                                          <p:spTgt spid="12292"/>
                                        </p:tgtEl>
                                        <p:attrNameLst>
                                          <p:attrName>style.visibility</p:attrName>
                                        </p:attrNameLst>
                                      </p:cBhvr>
                                      <p:to>
                                        <p:strVal val="visible"/>
                                      </p:to>
                                    </p:set>
                                    <p:animEffect transition="in" filter="wipe(left)">
                                      <p:cBhvr>
                                        <p:cTn id="51"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6" grpId="0" animBg="1"/>
      <p:bldP spid="17" grpId="0" animBg="1"/>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TextBox 3"/>
          <p:cNvSpPr txBox="1"/>
          <p:nvPr/>
        </p:nvSpPr>
        <p:spPr>
          <a:xfrm>
            <a:off x="405566" y="1885938"/>
            <a:ext cx="5214974" cy="461665"/>
          </a:xfrm>
          <a:prstGeom prst="rect">
            <a:avLst/>
          </a:prstGeom>
          <a:noFill/>
        </p:spPr>
        <p:txBody>
          <a:bodyPr wrap="square" rtlCol="0">
            <a:spAutoFit/>
          </a:bodyPr>
          <a:lstStyle/>
          <a:p>
            <a:r>
              <a:rPr lang="en-US" altLang="zh-CN" sz="2400" b="1" dirty="0" smtClean="0"/>
              <a:t>7</a:t>
            </a:r>
            <a:r>
              <a:rPr lang="zh-CN" altLang="en-US" sz="2400" b="1" dirty="0" smtClean="0"/>
              <a:t>）按工作可靠度</a:t>
            </a:r>
            <a:endParaRPr lang="zh-CN" altLang="en-US" sz="2400" b="1" dirty="0"/>
          </a:p>
        </p:txBody>
      </p:sp>
      <p:sp>
        <p:nvSpPr>
          <p:cNvPr id="7" name="Rectangle 5"/>
          <p:cNvSpPr>
            <a:spLocks noChangeArrowheads="1"/>
          </p:cNvSpPr>
          <p:nvPr/>
        </p:nvSpPr>
        <p:spPr bwMode="auto">
          <a:xfrm>
            <a:off x="477004" y="2814632"/>
            <a:ext cx="5500726" cy="978729"/>
          </a:xfrm>
          <a:prstGeom prst="rect">
            <a:avLst/>
          </a:prstGeom>
          <a:noFill/>
          <a:ln w="9525">
            <a:noFill/>
            <a:miter lim="800000"/>
          </a:ln>
        </p:spPr>
        <p:txBody>
          <a:bodyPr wrap="square" anchor="ctr">
            <a:spAutoFit/>
          </a:bodyPr>
          <a:lstStyle/>
          <a:p>
            <a:pPr>
              <a:lnSpc>
                <a:spcPct val="120000"/>
              </a:lnSpc>
            </a:pPr>
            <a:r>
              <a:rPr lang="en-US" altLang="zh-CN" sz="2400" b="1" dirty="0" smtClean="0">
                <a:latin typeface="楷体_GB2312" pitchFamily="49" charset="-122"/>
                <a:ea typeface="楷体_GB2312" pitchFamily="49" charset="-122"/>
              </a:rPr>
              <a:t>(</a:t>
            </a:r>
            <a:r>
              <a:rPr lang="en-US" altLang="zh-CN" sz="2400" b="1" dirty="0">
                <a:latin typeface="楷体_GB2312" pitchFamily="49" charset="-122"/>
                <a:ea typeface="楷体_GB2312" pitchFamily="49" charset="-122"/>
              </a:rPr>
              <a:t>1)</a:t>
            </a:r>
            <a:r>
              <a:rPr lang="zh-CN" altLang="en-US" sz="2400" b="1" dirty="0">
                <a:solidFill>
                  <a:srgbClr val="FF3300"/>
                </a:solidFill>
                <a:latin typeface="楷体_GB2312" pitchFamily="49" charset="-122"/>
                <a:ea typeface="楷体_GB2312" pitchFamily="49" charset="-122"/>
              </a:rPr>
              <a:t>安全型继电器</a:t>
            </a:r>
            <a:r>
              <a:rPr lang="zh-CN" altLang="en-US" sz="2400" b="1" dirty="0">
                <a:latin typeface="楷体_GB2312" pitchFamily="49" charset="-122"/>
                <a:ea typeface="楷体_GB2312" pitchFamily="49" charset="-122"/>
              </a:rPr>
              <a:t>  </a:t>
            </a:r>
            <a:endParaRPr lang="en-US" altLang="zh-CN" sz="2400" b="1" dirty="0" smtClean="0">
              <a:latin typeface="楷体_GB2312" pitchFamily="49" charset="-122"/>
              <a:ea typeface="楷体_GB2312" pitchFamily="49" charset="-122"/>
            </a:endParaRPr>
          </a:p>
          <a:p>
            <a:pPr>
              <a:lnSpc>
                <a:spcPct val="120000"/>
              </a:lnSpc>
            </a:pPr>
            <a:r>
              <a:rPr lang="zh-CN" altLang="en-US" sz="2400" b="1" dirty="0" smtClean="0">
                <a:latin typeface="楷体_GB2312" pitchFamily="49" charset="-122"/>
                <a:ea typeface="楷体_GB2312" pitchFamily="49" charset="-122"/>
              </a:rPr>
              <a:t>主要</a:t>
            </a:r>
            <a:r>
              <a:rPr lang="zh-CN" altLang="en-US" sz="2400" b="1" dirty="0">
                <a:latin typeface="楷体_GB2312" pitchFamily="49" charset="-122"/>
                <a:ea typeface="楷体_GB2312" pitchFamily="49" charset="-122"/>
              </a:rPr>
              <a:t>是依靠重力作用释放衔铁。    </a:t>
            </a:r>
            <a:endParaRPr lang="zh-CN" altLang="en-US" sz="2400" b="1" dirty="0">
              <a:latin typeface="楷体_GB2312" pitchFamily="49" charset="-122"/>
              <a:ea typeface="楷体_GB2312" pitchFamily="49" charset="-122"/>
            </a:endParaRPr>
          </a:p>
        </p:txBody>
      </p:sp>
      <p:sp>
        <p:nvSpPr>
          <p:cNvPr id="8" name="Rectangle 11"/>
          <p:cNvSpPr>
            <a:spLocks noChangeArrowheads="1"/>
          </p:cNvSpPr>
          <p:nvPr/>
        </p:nvSpPr>
        <p:spPr bwMode="auto">
          <a:xfrm>
            <a:off x="548442" y="4386268"/>
            <a:ext cx="5429288" cy="1421928"/>
          </a:xfrm>
          <a:prstGeom prst="rect">
            <a:avLst/>
          </a:prstGeom>
          <a:noFill/>
          <a:ln w="9525">
            <a:noFill/>
            <a:miter lim="800000"/>
          </a:ln>
        </p:spPr>
        <p:txBody>
          <a:bodyPr wrap="square">
            <a:spAutoFit/>
          </a:bodyPr>
          <a:lstStyle/>
          <a:p>
            <a:pPr>
              <a:lnSpc>
                <a:spcPct val="120000"/>
              </a:lnSpc>
            </a:pPr>
            <a:r>
              <a:rPr lang="en-US" altLang="zh-CN" sz="2400" b="1" dirty="0" smtClean="0">
                <a:latin typeface="楷体_GB2312" pitchFamily="49" charset="-122"/>
                <a:ea typeface="楷体_GB2312" pitchFamily="49" charset="-122"/>
              </a:rPr>
              <a:t>(</a:t>
            </a:r>
            <a:r>
              <a:rPr lang="en-US" altLang="zh-CN" sz="2400" b="1" dirty="0">
                <a:latin typeface="楷体_GB2312" pitchFamily="49" charset="-122"/>
                <a:ea typeface="楷体_GB2312" pitchFamily="49" charset="-122"/>
              </a:rPr>
              <a:t>2)</a:t>
            </a:r>
            <a:r>
              <a:rPr lang="zh-CN" altLang="en-US" sz="2400" b="1" dirty="0">
                <a:solidFill>
                  <a:srgbClr val="FF3300"/>
                </a:solidFill>
                <a:latin typeface="楷体_GB2312" pitchFamily="49" charset="-122"/>
                <a:ea typeface="楷体_GB2312" pitchFamily="49" charset="-122"/>
              </a:rPr>
              <a:t>非安全型</a:t>
            </a:r>
            <a:r>
              <a:rPr lang="zh-CN" altLang="en-US" sz="2400" b="1" dirty="0" smtClean="0">
                <a:solidFill>
                  <a:srgbClr val="FF3300"/>
                </a:solidFill>
                <a:latin typeface="楷体_GB2312" pitchFamily="49" charset="-122"/>
                <a:ea typeface="楷体_GB2312" pitchFamily="49" charset="-122"/>
              </a:rPr>
              <a:t>继电器</a:t>
            </a:r>
            <a:endParaRPr lang="en-US" altLang="zh-CN" sz="2400" b="1" dirty="0" smtClean="0">
              <a:solidFill>
                <a:srgbClr val="FF3300"/>
              </a:solidFill>
              <a:latin typeface="楷体_GB2312" pitchFamily="49" charset="-122"/>
              <a:ea typeface="楷体_GB2312" pitchFamily="49" charset="-122"/>
            </a:endParaRPr>
          </a:p>
          <a:p>
            <a:pPr>
              <a:lnSpc>
                <a:spcPct val="120000"/>
              </a:lnSpc>
            </a:pPr>
            <a:r>
              <a:rPr lang="zh-CN" altLang="en-US" sz="2400" b="1" dirty="0" smtClean="0">
                <a:latin typeface="楷体_GB2312" pitchFamily="49" charset="-122"/>
                <a:ea typeface="楷体_GB2312" pitchFamily="49" charset="-122"/>
              </a:rPr>
              <a:t>断电</a:t>
            </a:r>
            <a:r>
              <a:rPr lang="zh-CN" altLang="en-US" sz="2400" b="1" dirty="0">
                <a:latin typeface="楷体_GB2312" pitchFamily="49" charset="-122"/>
                <a:ea typeface="楷体_GB2312" pitchFamily="49" charset="-122"/>
              </a:rPr>
              <a:t>后依靠弹力保证继电器落下，又称为弹力式继电器。</a:t>
            </a:r>
            <a:endParaRPr lang="zh-CN" altLang="en-US" sz="2400" b="1" dirty="0">
              <a:latin typeface="楷体_GB2312" pitchFamily="49" charset="-122"/>
              <a:ea typeface="楷体_GB2312" pitchFamily="49" charset="-122"/>
            </a:endParaRPr>
          </a:p>
        </p:txBody>
      </p:sp>
      <p:pic>
        <p:nvPicPr>
          <p:cNvPr id="9" name="Picture 16"/>
          <p:cNvPicPr>
            <a:picLocks noChangeAspect="1" noChangeArrowheads="1"/>
          </p:cNvPicPr>
          <p:nvPr/>
        </p:nvPicPr>
        <p:blipFill>
          <a:blip r:embed="rId1"/>
          <a:srcRect/>
          <a:stretch>
            <a:fillRect/>
          </a:stretch>
        </p:blipFill>
        <p:spPr bwMode="auto">
          <a:xfrm>
            <a:off x="6477796" y="3814764"/>
            <a:ext cx="4391025" cy="3027363"/>
          </a:xfrm>
          <a:prstGeom prst="rect">
            <a:avLst/>
          </a:prstGeom>
          <a:noFill/>
          <a:ln w="9525">
            <a:noFill/>
            <a:miter lim="800000"/>
            <a:headEnd/>
            <a:tailEnd/>
          </a:ln>
        </p:spPr>
      </p:pic>
      <p:sp>
        <p:nvSpPr>
          <p:cNvPr id="11" name="Rectangle 22"/>
          <p:cNvSpPr>
            <a:spLocks noChangeArrowheads="1"/>
          </p:cNvSpPr>
          <p:nvPr/>
        </p:nvSpPr>
        <p:spPr bwMode="auto">
          <a:xfrm>
            <a:off x="6334920" y="5743590"/>
            <a:ext cx="4648200" cy="990600"/>
          </a:xfrm>
          <a:prstGeom prst="rect">
            <a:avLst/>
          </a:prstGeom>
          <a:solidFill>
            <a:schemeClr val="accent1"/>
          </a:solidFill>
          <a:ln w="9525">
            <a:solidFill>
              <a:schemeClr val="tx1"/>
            </a:solidFill>
            <a:miter lim="800000"/>
          </a:ln>
        </p:spPr>
        <p:txBody>
          <a:bodyPr wrap="none" anchor="ctr"/>
          <a:lstStyle/>
          <a:p>
            <a:endParaRPr lang="zh-CN" altLang="en-US"/>
          </a:p>
        </p:txBody>
      </p:sp>
      <p:pic>
        <p:nvPicPr>
          <p:cNvPr id="12" name="Picture 10" descr="HWOCRTEMP_ROC00"/>
          <p:cNvPicPr>
            <a:picLocks noChangeAspect="1" noChangeArrowheads="1"/>
          </p:cNvPicPr>
          <p:nvPr/>
        </p:nvPicPr>
        <p:blipFill>
          <a:blip r:embed="rId2">
            <a:lum bright="18000"/>
          </a:blip>
          <a:srcRect/>
          <a:stretch>
            <a:fillRect/>
          </a:stretch>
        </p:blipFill>
        <p:spPr bwMode="auto">
          <a:xfrm>
            <a:off x="6692110" y="1100120"/>
            <a:ext cx="3286148" cy="227206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1"/>
                                        </p:tgtEl>
                                        <p:attrNameLst>
                                          <p:attrName>ppt_x</p:attrName>
                                        </p:attrNameLst>
                                      </p:cBhvr>
                                      <p:tavLst>
                                        <p:tav tm="0">
                                          <p:val>
                                            <p:strVal val="ppt_x"/>
                                          </p:val>
                                        </p:tav>
                                        <p:tav tm="100000">
                                          <p:val>
                                            <p:strVal val="ppt_x"/>
                                          </p:val>
                                        </p:tav>
                                      </p:tavLst>
                                    </p:anim>
                                    <p:anim calcmode="lin" valueType="num">
                                      <p:cBhvr additive="base">
                                        <p:cTn id="7" dur="500"/>
                                        <p:tgtEl>
                                          <p:spTgt spid="11"/>
                                        </p:tgtEl>
                                        <p:attrNameLst>
                                          <p:attrName>ppt_y</p:attrName>
                                        </p:attrNameLst>
                                      </p:cBhvr>
                                      <p:tavLst>
                                        <p:tav tm="0">
                                          <p:val>
                                            <p:strVal val="ppt_y"/>
                                          </p:val>
                                        </p:tav>
                                        <p:tav tm="100000">
                                          <p:val>
                                            <p:strVal val="1+ppt_h/2"/>
                                          </p:val>
                                        </p:tav>
                                      </p:tavLst>
                                    </p:anim>
                                    <p:set>
                                      <p:cBhvr>
                                        <p:cTn id="8"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Rectangle 4"/>
          <p:cNvSpPr>
            <a:spLocks noChangeArrowheads="1"/>
          </p:cNvSpPr>
          <p:nvPr/>
        </p:nvSpPr>
        <p:spPr bwMode="auto">
          <a:xfrm>
            <a:off x="548442" y="1743062"/>
            <a:ext cx="11072890" cy="3785652"/>
          </a:xfrm>
          <a:prstGeom prst="rect">
            <a:avLst/>
          </a:prstGeom>
          <a:solidFill>
            <a:schemeClr val="bg1"/>
          </a:solidFill>
          <a:ln w="9525">
            <a:noFill/>
            <a:miter lim="800000"/>
          </a:ln>
        </p:spPr>
        <p:txBody>
          <a:bodyPr wrap="square" anchor="ctr">
            <a:spAutoFit/>
          </a:bodyPr>
          <a:lstStyle/>
          <a:p>
            <a:pPr indent="269875"/>
            <a:r>
              <a:rPr lang="en-US" altLang="zh-CN" sz="2400" b="1" dirty="0"/>
              <a:t>        </a:t>
            </a:r>
            <a:r>
              <a:rPr lang="zh-CN" altLang="en-US" sz="2400" b="1" dirty="0"/>
              <a:t>安全型继电器（</a:t>
            </a:r>
            <a:r>
              <a:rPr lang="en-US" altLang="zh-CN" sz="2400" b="1" dirty="0"/>
              <a:t>N</a:t>
            </a:r>
            <a:r>
              <a:rPr lang="zh-CN" altLang="en-US" sz="2400" b="1" dirty="0"/>
              <a:t>型）是无需借助于其他继电器，亦无需对其接点在电路中的工作状态进行监督检查，其自身结构即能满足一切安全条件的继电器，其特点是：</a:t>
            </a:r>
            <a:endParaRPr lang="zh-CN" altLang="en-US" sz="2400" b="1" dirty="0"/>
          </a:p>
          <a:p>
            <a:pPr indent="269875"/>
            <a:endParaRPr lang="zh-CN" altLang="en-US" sz="2400" b="1" dirty="0"/>
          </a:p>
          <a:p>
            <a:pPr indent="269875"/>
            <a:r>
              <a:rPr lang="zh-CN" altLang="en-US" sz="2400" b="1" dirty="0">
                <a:solidFill>
                  <a:srgbClr val="000099"/>
                </a:solidFill>
              </a:rPr>
              <a:t>①当线圈断电时，衔铁可借助于自身重量释放，从而使前接点可靠断开。</a:t>
            </a:r>
            <a:endParaRPr lang="zh-CN" altLang="en-US" sz="2400" b="1" dirty="0">
              <a:solidFill>
                <a:srgbClr val="000099"/>
              </a:solidFill>
            </a:endParaRPr>
          </a:p>
          <a:p>
            <a:pPr indent="269875"/>
            <a:endParaRPr lang="zh-CN" altLang="en-US" sz="2400" b="1" dirty="0">
              <a:solidFill>
                <a:srgbClr val="000099"/>
              </a:solidFill>
            </a:endParaRPr>
          </a:p>
          <a:p>
            <a:pPr indent="269875"/>
            <a:r>
              <a:rPr lang="zh-CN" altLang="en-US" sz="2400" b="1" dirty="0">
                <a:solidFill>
                  <a:srgbClr val="000099"/>
                </a:solidFill>
              </a:rPr>
              <a:t>②选用合适的接点材料，构成非熔接性前接点，或采用能防止接点熔接的特殊结构（例如接熔断器、接点串联）。</a:t>
            </a:r>
            <a:endParaRPr lang="zh-CN" altLang="en-US" sz="2400" b="1" dirty="0">
              <a:solidFill>
                <a:srgbClr val="000099"/>
              </a:solidFill>
            </a:endParaRPr>
          </a:p>
          <a:p>
            <a:pPr indent="269875"/>
            <a:endParaRPr lang="zh-CN" altLang="en-US" sz="2400" b="1" dirty="0">
              <a:solidFill>
                <a:srgbClr val="000099"/>
              </a:solidFill>
            </a:endParaRPr>
          </a:p>
          <a:p>
            <a:pPr indent="269875"/>
            <a:r>
              <a:rPr lang="zh-CN" altLang="en-US" sz="2400" b="1" dirty="0">
                <a:solidFill>
                  <a:srgbClr val="000099"/>
                </a:solidFill>
              </a:rPr>
              <a:t>③当一组不应闭合的后接点仍然闭合时，结构上能防止所有前接点闭合。</a:t>
            </a:r>
            <a:endParaRPr lang="zh-CN" altLang="en-US" sz="2400" b="1" dirty="0">
              <a:solidFill>
                <a:srgbClr val="00009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05566" y="1385872"/>
            <a:ext cx="3643338" cy="461665"/>
          </a:xfrm>
          <a:prstGeom prst="rect">
            <a:avLst/>
          </a:prstGeom>
          <a:noFill/>
        </p:spPr>
        <p:txBody>
          <a:bodyPr wrap="square" rtlCol="0">
            <a:spAutoFit/>
          </a:bodyPr>
          <a:lstStyle/>
          <a:p>
            <a:r>
              <a:rPr lang="en-US" altLang="zh-CN" sz="2400" b="1" dirty="0" smtClean="0">
                <a:solidFill>
                  <a:srgbClr val="FF0000"/>
                </a:solidFill>
                <a:latin typeface="+mn-ea"/>
                <a:sym typeface="Arial" panose="020B0604020202020204" pitchFamily="34" charset="0"/>
              </a:rPr>
              <a:t>1</a:t>
            </a:r>
            <a:r>
              <a:rPr lang="zh-CN" altLang="en-US" sz="2400" b="1" dirty="0" smtClean="0">
                <a:solidFill>
                  <a:srgbClr val="FF0000"/>
                </a:solidFill>
                <a:latin typeface="+mn-ea"/>
                <a:sym typeface="Arial" panose="020B0604020202020204" pitchFamily="34" charset="0"/>
              </a:rPr>
              <a:t>、安全型继电器</a:t>
            </a:r>
            <a:r>
              <a:rPr lang="zh-CN" altLang="en-US" sz="2400" b="1" dirty="0" smtClean="0">
                <a:solidFill>
                  <a:srgbClr val="FF0000"/>
                </a:solidFill>
                <a:latin typeface="+mn-ea"/>
              </a:rPr>
              <a:t>特点</a:t>
            </a:r>
            <a:endParaRPr lang="zh-CN" altLang="en-US" sz="2400" b="1" dirty="0">
              <a:solidFill>
                <a:srgbClr val="FF0000"/>
              </a:solidFill>
              <a:latin typeface="+mn-ea"/>
            </a:endParaRPr>
          </a:p>
        </p:txBody>
      </p:sp>
      <p:sp>
        <p:nvSpPr>
          <p:cNvPr id="14337" name="Rectangle 1"/>
          <p:cNvSpPr>
            <a:spLocks noChangeArrowheads="1"/>
          </p:cNvSpPr>
          <p:nvPr/>
        </p:nvSpPr>
        <p:spPr bwMode="auto">
          <a:xfrm>
            <a:off x="405566" y="2457442"/>
            <a:ext cx="11358642" cy="2169825"/>
          </a:xfrm>
          <a:prstGeom prst="rect">
            <a:avLst/>
          </a:prstGeom>
          <a:noFill/>
          <a:ln w="9525">
            <a:solidFill>
              <a:schemeClr val="accent1">
                <a:lumMod val="60000"/>
                <a:lumOff val="40000"/>
              </a:schemeClr>
            </a:solidFill>
            <a:miter lim="800000"/>
          </a:ln>
          <a:effectLst/>
        </p:spPr>
        <p:txBody>
          <a:bodyPr vert="horz" wrap="square" lIns="91440" tIns="45720" rIns="91440" bIns="45720" numCol="1" anchor="ctr" anchorCtr="0" compatLnSpc="1">
            <a:spAutoFit/>
          </a:bodyPr>
          <a:lstStyle/>
          <a:p>
            <a:pPr marL="0" marR="0" lvl="0" indent="262255" algn="l" defTabSz="914400" rtl="0" eaLnBrk="1" fontAlgn="base" latinLnBrk="0" hangingPunct="1">
              <a:lnSpc>
                <a:spcPct val="150000"/>
              </a:lnSpc>
              <a:spcBef>
                <a:spcPct val="0"/>
              </a:spcBef>
              <a:spcAft>
                <a:spcPct val="0"/>
              </a:spcAft>
              <a:buClrTx/>
              <a:buSzTx/>
              <a:buFontTx/>
              <a:buNone/>
            </a:pPr>
            <a:r>
              <a:rPr kumimoji="0" lang="zh-CN"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a:t>
            </a: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）前接点采用熔点高、不会因熔化而使前接点粘连的导电性能良好的材料。</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2255" algn="l" defTabSz="914400" rtl="0" eaLnBrk="0" fontAlgn="base" latinLnBrk="0" hangingPunct="0">
              <a:lnSpc>
                <a:spcPct val="15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a:t>
            </a: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）增加衔铁重量，采用“重力恒定”原理，在线圈断电时，强制将中接点与前接点断开。</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2255" algn="l" defTabSz="914400" rtl="0" eaLnBrk="0" fontAlgn="base" latinLnBrk="0" hangingPunct="0">
              <a:lnSpc>
                <a:spcPct val="15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3</a:t>
            </a: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）采用剩磁极小的铁磁材料构成磁路系统，并在衔铁与极靴之间设有一定厚度的非磁性止片，当衔铁吸起时，仍有一定的气隙以防剩磁吸力将衔铁吸住。</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2255" algn="l" defTabSz="914400" rtl="0" eaLnBrk="0" fontAlgn="base" latinLnBrk="0" hangingPunct="0">
              <a:lnSpc>
                <a:spcPct val="15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4</a:t>
            </a:r>
            <a:r>
              <a:rPr kumimoji="0" lang="zh-CN" altLang="en-US" sz="18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）衔铁不致因机械故障而卡在吸起状态。</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31" name="矩形 30"/>
          <p:cNvSpPr/>
          <p:nvPr/>
        </p:nvSpPr>
        <p:spPr>
          <a:xfrm>
            <a:off x="334128" y="5672152"/>
            <a:ext cx="2765501" cy="400110"/>
          </a:xfrm>
          <a:prstGeom prst="rect">
            <a:avLst/>
          </a:prstGeom>
        </p:spPr>
        <p:txBody>
          <a:bodyPr wrap="none">
            <a:spAutoFit/>
          </a:bodyPr>
          <a:lstStyle/>
          <a:p>
            <a:r>
              <a:rPr lang="zh-CN" altLang="en-US" sz="2000" b="1" dirty="0" smtClean="0"/>
              <a:t>继电器（接点）的寿命</a:t>
            </a:r>
            <a:endParaRPr lang="zh-CN" altLang="en-US" sz="2000" dirty="0"/>
          </a:p>
        </p:txBody>
      </p:sp>
      <p:sp>
        <p:nvSpPr>
          <p:cNvPr id="32" name="矩形 31"/>
          <p:cNvSpPr/>
          <p:nvPr/>
        </p:nvSpPr>
        <p:spPr>
          <a:xfrm>
            <a:off x="3620276" y="4957772"/>
            <a:ext cx="958917" cy="400110"/>
          </a:xfrm>
          <a:prstGeom prst="rect">
            <a:avLst/>
          </a:prstGeom>
        </p:spPr>
        <p:txBody>
          <a:bodyPr wrap="none">
            <a:spAutoFit/>
          </a:bodyPr>
          <a:lstStyle/>
          <a:p>
            <a:r>
              <a:rPr lang="zh-CN" altLang="en-US" sz="2000" b="1" dirty="0" smtClean="0"/>
              <a:t>电寿命</a:t>
            </a:r>
            <a:endParaRPr lang="zh-CN" altLang="en-US" sz="2000" dirty="0"/>
          </a:p>
        </p:txBody>
      </p:sp>
      <p:sp>
        <p:nvSpPr>
          <p:cNvPr id="33" name="左大括号 32"/>
          <p:cNvSpPr/>
          <p:nvPr/>
        </p:nvSpPr>
        <p:spPr>
          <a:xfrm>
            <a:off x="3120210" y="5172086"/>
            <a:ext cx="500066" cy="1428760"/>
          </a:xfrm>
          <a:prstGeom prst="leftBrace">
            <a:avLst/>
          </a:prstGeom>
          <a:ln w="28575">
            <a:solidFill>
              <a:srgbClr val="01AEE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矩形 33"/>
          <p:cNvSpPr/>
          <p:nvPr/>
        </p:nvSpPr>
        <p:spPr>
          <a:xfrm>
            <a:off x="3548838" y="6386532"/>
            <a:ext cx="1217000" cy="400110"/>
          </a:xfrm>
          <a:prstGeom prst="rect">
            <a:avLst/>
          </a:prstGeom>
        </p:spPr>
        <p:txBody>
          <a:bodyPr wrap="none">
            <a:spAutoFit/>
          </a:bodyPr>
          <a:lstStyle/>
          <a:p>
            <a:r>
              <a:rPr lang="zh-CN" altLang="en-US" sz="2000" b="1" dirty="0" smtClean="0"/>
              <a:t>机械寿命</a:t>
            </a:r>
            <a:endParaRPr lang="zh-CN" altLang="en-US" sz="2000" dirty="0"/>
          </a:p>
        </p:txBody>
      </p:sp>
      <p:sp>
        <p:nvSpPr>
          <p:cNvPr id="37" name="任意多边形 36"/>
          <p:cNvSpPr/>
          <p:nvPr/>
        </p:nvSpPr>
        <p:spPr>
          <a:xfrm>
            <a:off x="4559121" y="5151549"/>
            <a:ext cx="888642" cy="0"/>
          </a:xfrm>
          <a:custGeom>
            <a:avLst/>
            <a:gdLst>
              <a:gd name="connsiteX0" fmla="*/ 0 w 888642"/>
              <a:gd name="connsiteY0" fmla="*/ 0 h 0"/>
              <a:gd name="connsiteX1" fmla="*/ 888642 w 888642"/>
              <a:gd name="connsiteY1" fmla="*/ 0 h 0"/>
            </a:gdLst>
            <a:ahLst/>
            <a:cxnLst>
              <a:cxn ang="0">
                <a:pos x="connsiteX0" y="connsiteY0"/>
              </a:cxn>
              <a:cxn ang="0">
                <a:pos x="connsiteX1" y="connsiteY1"/>
              </a:cxn>
            </a:cxnLst>
            <a:rect l="l" t="t" r="r" b="b"/>
            <a:pathLst>
              <a:path w="888642">
                <a:moveTo>
                  <a:pt x="0" y="0"/>
                </a:moveTo>
                <a:lnTo>
                  <a:pt x="888642"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4363" name="Picture 27"/>
          <p:cNvPicPr>
            <a:picLocks noChangeAspect="1" noChangeArrowheads="1"/>
          </p:cNvPicPr>
          <p:nvPr/>
        </p:nvPicPr>
        <p:blipFill>
          <a:blip r:embed="rId1"/>
          <a:srcRect/>
          <a:stretch>
            <a:fillRect/>
          </a:stretch>
        </p:blipFill>
        <p:spPr bwMode="auto">
          <a:xfrm>
            <a:off x="5477664" y="4957772"/>
            <a:ext cx="5786478" cy="1785950"/>
          </a:xfrm>
          <a:prstGeom prst="rect">
            <a:avLst/>
          </a:prstGeom>
          <a:noFill/>
          <a:ln w="9525">
            <a:noFill/>
            <a:miter lim="800000"/>
            <a:headEnd/>
            <a:tailEnd/>
          </a:ln>
          <a:effectLst/>
        </p:spPr>
      </p:pic>
      <p:sp>
        <p:nvSpPr>
          <p:cNvPr id="39" name="任意多边形 38"/>
          <p:cNvSpPr/>
          <p:nvPr/>
        </p:nvSpPr>
        <p:spPr>
          <a:xfrm>
            <a:off x="5125792" y="5151549"/>
            <a:ext cx="437881" cy="953037"/>
          </a:xfrm>
          <a:custGeom>
            <a:avLst/>
            <a:gdLst>
              <a:gd name="connsiteX0" fmla="*/ 0 w 437881"/>
              <a:gd name="connsiteY0" fmla="*/ 0 h 953037"/>
              <a:gd name="connsiteX1" fmla="*/ 0 w 437881"/>
              <a:gd name="connsiteY1" fmla="*/ 953037 h 953037"/>
              <a:gd name="connsiteX2" fmla="*/ 437881 w 437881"/>
              <a:gd name="connsiteY2" fmla="*/ 953037 h 953037"/>
            </a:gdLst>
            <a:ahLst/>
            <a:cxnLst>
              <a:cxn ang="0">
                <a:pos x="connsiteX0" y="connsiteY0"/>
              </a:cxn>
              <a:cxn ang="0">
                <a:pos x="connsiteX1" y="connsiteY1"/>
              </a:cxn>
              <a:cxn ang="0">
                <a:pos x="connsiteX2" y="connsiteY2"/>
              </a:cxn>
            </a:cxnLst>
            <a:rect l="l" t="t" r="r" b="b"/>
            <a:pathLst>
              <a:path w="437881" h="953037">
                <a:moveTo>
                  <a:pt x="0" y="0"/>
                </a:moveTo>
                <a:lnTo>
                  <a:pt x="0" y="953037"/>
                </a:lnTo>
                <a:lnTo>
                  <a:pt x="437881" y="953037"/>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任意多边形 39"/>
          <p:cNvSpPr/>
          <p:nvPr/>
        </p:nvSpPr>
        <p:spPr>
          <a:xfrm>
            <a:off x="5138670" y="5628068"/>
            <a:ext cx="386367" cy="0"/>
          </a:xfrm>
          <a:custGeom>
            <a:avLst/>
            <a:gdLst>
              <a:gd name="connsiteX0" fmla="*/ 0 w 386367"/>
              <a:gd name="connsiteY0" fmla="*/ 0 h 0"/>
              <a:gd name="connsiteX1" fmla="*/ 386367 w 386367"/>
              <a:gd name="connsiteY1" fmla="*/ 0 h 0"/>
            </a:gdLst>
            <a:ahLst/>
            <a:cxnLst>
              <a:cxn ang="0">
                <a:pos x="connsiteX0" y="connsiteY0"/>
              </a:cxn>
              <a:cxn ang="0">
                <a:pos x="connsiteX1" y="connsiteY1"/>
              </a:cxn>
            </a:cxnLst>
            <a:rect l="l" t="t" r="r" b="b"/>
            <a:pathLst>
              <a:path w="386367">
                <a:moveTo>
                  <a:pt x="0" y="0"/>
                </a:moveTo>
                <a:lnTo>
                  <a:pt x="386367"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262690" y="1385872"/>
            <a:ext cx="5143536" cy="461665"/>
          </a:xfrm>
          <a:prstGeom prst="rect">
            <a:avLst/>
          </a:prstGeom>
          <a:noFill/>
        </p:spPr>
        <p:txBody>
          <a:bodyPr wrap="square" rtlCol="0">
            <a:spAutoFit/>
          </a:bodyPr>
          <a:lstStyle/>
          <a:p>
            <a:r>
              <a:rPr lang="en-US" altLang="zh-CN" sz="2400" b="1" dirty="0" smtClean="0">
                <a:solidFill>
                  <a:srgbClr val="080808"/>
                </a:solidFill>
                <a:latin typeface="+mn-ea"/>
                <a:sym typeface="Arial" panose="020B0604020202020204" pitchFamily="34" charset="0"/>
              </a:rPr>
              <a:t>2</a:t>
            </a:r>
            <a:r>
              <a:rPr lang="zh-CN" altLang="en-US" sz="2400" b="1" dirty="0" smtClean="0">
                <a:solidFill>
                  <a:srgbClr val="080808"/>
                </a:solidFill>
                <a:latin typeface="+mn-ea"/>
                <a:sym typeface="Arial" panose="020B0604020202020204" pitchFamily="34" charset="0"/>
              </a:rPr>
              <a:t>、</a:t>
            </a:r>
            <a:r>
              <a:rPr lang="zh-CN" altLang="en-US" sz="2400" b="1" dirty="0" smtClean="0">
                <a:solidFill>
                  <a:srgbClr val="080808"/>
                </a:solidFill>
              </a:rPr>
              <a:t>直流无极继电器</a:t>
            </a:r>
            <a:r>
              <a:rPr lang="zh-CN" altLang="en-US" sz="2400" b="1" dirty="0" smtClean="0">
                <a:solidFill>
                  <a:srgbClr val="0303EB"/>
                </a:solidFill>
              </a:rPr>
              <a:t>结构组成</a:t>
            </a:r>
            <a:endParaRPr lang="zh-CN" altLang="en-US" sz="2400" b="1" dirty="0" smtClean="0">
              <a:solidFill>
                <a:srgbClr val="0303EB"/>
              </a:solidFill>
            </a:endParaRPr>
          </a:p>
        </p:txBody>
      </p:sp>
      <p:pic>
        <p:nvPicPr>
          <p:cNvPr id="8" name="Picture 5" descr="HWOCRTEMP_ROC00"/>
          <p:cNvPicPr>
            <a:picLocks noChangeAspect="1" noChangeArrowheads="1"/>
          </p:cNvPicPr>
          <p:nvPr/>
        </p:nvPicPr>
        <p:blipFill>
          <a:blip r:embed="rId1">
            <a:lum bright="18000"/>
          </a:blip>
          <a:srcRect/>
          <a:stretch>
            <a:fillRect/>
          </a:stretch>
        </p:blipFill>
        <p:spPr bwMode="auto">
          <a:xfrm>
            <a:off x="4697413" y="2497137"/>
            <a:ext cx="5943600" cy="4703763"/>
          </a:xfrm>
          <a:prstGeom prst="rect">
            <a:avLst/>
          </a:prstGeom>
          <a:noFill/>
          <a:ln w="9525">
            <a:noFill/>
            <a:miter lim="800000"/>
            <a:headEnd/>
            <a:tailEnd/>
          </a:ln>
        </p:spPr>
      </p:pic>
      <p:sp>
        <p:nvSpPr>
          <p:cNvPr id="9" name="AutoShape 7"/>
          <p:cNvSpPr>
            <a:spLocks noChangeArrowheads="1"/>
          </p:cNvSpPr>
          <p:nvPr/>
        </p:nvSpPr>
        <p:spPr bwMode="auto">
          <a:xfrm>
            <a:off x="10549761" y="3886202"/>
            <a:ext cx="1691451" cy="1049335"/>
          </a:xfrm>
          <a:prstGeom prst="wedgeEllipseCallout">
            <a:avLst>
              <a:gd name="adj1" fmla="val -174915"/>
              <a:gd name="adj2" fmla="val 155672"/>
            </a:avLst>
          </a:prstGeom>
          <a:solidFill>
            <a:schemeClr val="accent1">
              <a:lumMod val="20000"/>
              <a:lumOff val="80000"/>
            </a:schemeClr>
          </a:solidFill>
          <a:ln w="9525">
            <a:solidFill>
              <a:schemeClr val="tx1"/>
            </a:solidFill>
            <a:miter lim="800000"/>
          </a:ln>
        </p:spPr>
        <p:txBody>
          <a:bodyPr/>
          <a:lstStyle/>
          <a:p>
            <a:pPr algn="ctr"/>
            <a:r>
              <a:rPr lang="zh-CN" altLang="en-US" sz="2000" b="1" dirty="0"/>
              <a:t>直流电磁系统</a:t>
            </a:r>
            <a:endParaRPr lang="zh-CN" altLang="en-US" sz="2000" b="1" dirty="0"/>
          </a:p>
        </p:txBody>
      </p:sp>
      <p:sp>
        <p:nvSpPr>
          <p:cNvPr id="10" name="AutoShape 8"/>
          <p:cNvSpPr>
            <a:spLocks noChangeArrowheads="1"/>
          </p:cNvSpPr>
          <p:nvPr/>
        </p:nvSpPr>
        <p:spPr bwMode="auto">
          <a:xfrm>
            <a:off x="2405830" y="3028946"/>
            <a:ext cx="2058213" cy="609600"/>
          </a:xfrm>
          <a:prstGeom prst="wedgeEllipseCallout">
            <a:avLst>
              <a:gd name="adj1" fmla="val 208575"/>
              <a:gd name="adj2" fmla="val 90190"/>
            </a:avLst>
          </a:prstGeom>
          <a:solidFill>
            <a:schemeClr val="accent1">
              <a:lumMod val="20000"/>
              <a:lumOff val="80000"/>
            </a:schemeClr>
          </a:solidFill>
          <a:ln w="9525">
            <a:solidFill>
              <a:schemeClr val="tx1"/>
            </a:solidFill>
            <a:miter lim="800000"/>
          </a:ln>
        </p:spPr>
        <p:txBody>
          <a:bodyPr/>
          <a:lstStyle/>
          <a:p>
            <a:pPr algn="ctr"/>
            <a:r>
              <a:rPr lang="zh-CN" altLang="en-US" sz="2000" b="1" dirty="0" smtClean="0"/>
              <a:t>接点系统</a:t>
            </a:r>
            <a:endParaRPr lang="zh-CN" altLang="en-US" sz="2000" b="1" dirty="0"/>
          </a:p>
        </p:txBody>
      </p:sp>
      <p:sp>
        <p:nvSpPr>
          <p:cNvPr id="11" name="矩形 10"/>
          <p:cNvSpPr/>
          <p:nvPr/>
        </p:nvSpPr>
        <p:spPr>
          <a:xfrm>
            <a:off x="191252" y="3886202"/>
            <a:ext cx="4429156" cy="1015663"/>
          </a:xfrm>
          <a:prstGeom prst="rect">
            <a:avLst/>
          </a:prstGeom>
        </p:spPr>
        <p:txBody>
          <a:bodyPr wrap="square">
            <a:spAutoFit/>
          </a:bodyPr>
          <a:lstStyle/>
          <a:p>
            <a:pPr>
              <a:lnSpc>
                <a:spcPct val="150000"/>
              </a:lnSpc>
            </a:pPr>
            <a:r>
              <a:rPr lang="zh-CN" altLang="en-US" sz="2000" b="1" dirty="0" smtClean="0"/>
              <a:t>直流电磁系统：</a:t>
            </a:r>
            <a:r>
              <a:rPr lang="zh-CN" altLang="en-US" sz="2000" b="1" u="sng" dirty="0" smtClean="0">
                <a:solidFill>
                  <a:srgbClr val="0303EB"/>
                </a:solidFill>
              </a:rPr>
              <a:t>线圈</a:t>
            </a:r>
            <a:r>
              <a:rPr lang="zh-CN" altLang="en-US" sz="2000" b="1" u="sng" dirty="0" smtClean="0"/>
              <a:t>、</a:t>
            </a:r>
            <a:r>
              <a:rPr lang="zh-CN" altLang="en-US" sz="2000" b="1" u="sng" dirty="0" smtClean="0">
                <a:solidFill>
                  <a:srgbClr val="0303EB"/>
                </a:solidFill>
              </a:rPr>
              <a:t>铁芯</a:t>
            </a:r>
            <a:r>
              <a:rPr lang="zh-CN" altLang="en-US" sz="2000" b="1" u="sng" dirty="0" smtClean="0"/>
              <a:t>、</a:t>
            </a:r>
            <a:r>
              <a:rPr lang="zh-CN" altLang="en-US" sz="2000" b="1" u="sng" dirty="0" smtClean="0">
                <a:solidFill>
                  <a:srgbClr val="0303EB"/>
                </a:solidFill>
              </a:rPr>
              <a:t>衔铁</a:t>
            </a:r>
            <a:r>
              <a:rPr lang="zh-CN" altLang="en-US" sz="2000" b="1" u="sng" dirty="0" smtClean="0"/>
              <a:t>、</a:t>
            </a:r>
            <a:r>
              <a:rPr lang="zh-CN" altLang="en-US" sz="2000" b="1" u="sng" dirty="0" smtClean="0">
                <a:solidFill>
                  <a:srgbClr val="0303EB"/>
                </a:solidFill>
              </a:rPr>
              <a:t>轭铁</a:t>
            </a:r>
            <a:r>
              <a:rPr lang="zh-CN" altLang="en-US" sz="2000" b="1" dirty="0" smtClean="0"/>
              <a:t>等组成，轭铁下部连接</a:t>
            </a:r>
            <a:r>
              <a:rPr lang="zh-CN" altLang="en-US" sz="2000" b="1" u="sng" dirty="0" smtClean="0">
                <a:solidFill>
                  <a:srgbClr val="0303EB"/>
                </a:solidFill>
              </a:rPr>
              <a:t>重锤片</a:t>
            </a:r>
            <a:r>
              <a:rPr lang="zh-CN" altLang="en-US" sz="2000" b="1" dirty="0" smtClean="0"/>
              <a:t>。</a:t>
            </a:r>
            <a:endParaRPr lang="zh-CN" altLang="en-US" sz="2000" b="1" dirty="0"/>
          </a:p>
        </p:txBody>
      </p:sp>
      <p:sp>
        <p:nvSpPr>
          <p:cNvPr id="12" name="矩形 11"/>
          <p:cNvSpPr/>
          <p:nvPr/>
        </p:nvSpPr>
        <p:spPr>
          <a:xfrm>
            <a:off x="191252" y="5243524"/>
            <a:ext cx="4429156" cy="501291"/>
          </a:xfrm>
          <a:prstGeom prst="rect">
            <a:avLst/>
          </a:prstGeom>
        </p:spPr>
        <p:txBody>
          <a:bodyPr wrap="square">
            <a:spAutoFit/>
          </a:bodyPr>
          <a:lstStyle/>
          <a:p>
            <a:pPr>
              <a:lnSpc>
                <a:spcPct val="150000"/>
              </a:lnSpc>
            </a:pPr>
            <a:r>
              <a:rPr lang="zh-CN" altLang="en-US" sz="2000" b="1" dirty="0" smtClean="0"/>
              <a:t>接点系统：</a:t>
            </a:r>
            <a:r>
              <a:rPr lang="zh-CN" altLang="en-US" sz="2000" b="1" dirty="0" smtClean="0">
                <a:solidFill>
                  <a:srgbClr val="0303EB"/>
                </a:solidFill>
              </a:rPr>
              <a:t>拉杆、接点组</a:t>
            </a:r>
            <a:endParaRPr lang="zh-CN" altLang="en-US" sz="2000" b="1" dirty="0">
              <a:solidFill>
                <a:srgbClr val="0303EB"/>
              </a:solidFill>
            </a:endParaRPr>
          </a:p>
        </p:txBody>
      </p:sp>
      <p:sp>
        <p:nvSpPr>
          <p:cNvPr id="13" name="矩形 12"/>
          <p:cNvSpPr/>
          <p:nvPr/>
        </p:nvSpPr>
        <p:spPr>
          <a:xfrm>
            <a:off x="215382" y="6100780"/>
            <a:ext cx="3857652" cy="400110"/>
          </a:xfrm>
          <a:prstGeom prst="rect">
            <a:avLst/>
          </a:prstGeom>
        </p:spPr>
        <p:txBody>
          <a:bodyPr wrap="square">
            <a:spAutoFit/>
          </a:bodyPr>
          <a:lstStyle/>
          <a:p>
            <a:r>
              <a:rPr lang="zh-CN" altLang="en-US" sz="2000" b="1" dirty="0" smtClean="0">
                <a:latin typeface="楷体_GB2312" pitchFamily="49" charset="-122"/>
                <a:ea typeface="楷体_GB2312" pitchFamily="49" charset="-122"/>
              </a:rPr>
              <a:t>前接点、后接点、动接点</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pic>
        <p:nvPicPr>
          <p:cNvPr id="5" name="图片 4" descr="C:\Users\Administrator\AppData\Roaming\Tencent\Users\603359521\QQ\WinTemp\RichOle\}73[@S4BP1(OPHIGGG(ETIL.png"/>
          <p:cNvPicPr/>
          <p:nvPr/>
        </p:nvPicPr>
        <p:blipFill>
          <a:blip r:embed="rId1" cstate="print"/>
          <a:srcRect/>
          <a:stretch>
            <a:fillRect/>
          </a:stretch>
        </p:blipFill>
        <p:spPr bwMode="auto">
          <a:xfrm>
            <a:off x="2905896" y="2600318"/>
            <a:ext cx="6215106" cy="3929090"/>
          </a:xfrm>
          <a:prstGeom prst="rect">
            <a:avLst/>
          </a:prstGeom>
          <a:noFill/>
          <a:ln w="9525">
            <a:noFill/>
            <a:miter lim="800000"/>
            <a:headEnd/>
            <a:tailEnd/>
          </a:ln>
        </p:spPr>
      </p:pic>
      <p:sp>
        <p:nvSpPr>
          <p:cNvPr id="27661" name="Rectangle 13"/>
          <p:cNvSpPr>
            <a:spLocks noChangeArrowheads="1"/>
          </p:cNvSpPr>
          <p:nvPr/>
        </p:nvSpPr>
        <p:spPr bwMode="auto">
          <a:xfrm>
            <a:off x="0" y="0"/>
            <a:ext cx="12241213"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1" name="TextBox 20"/>
          <p:cNvSpPr txBox="1"/>
          <p:nvPr/>
        </p:nvSpPr>
        <p:spPr>
          <a:xfrm>
            <a:off x="262690" y="1957376"/>
            <a:ext cx="9858444" cy="461665"/>
          </a:xfrm>
          <a:prstGeom prst="rect">
            <a:avLst/>
          </a:prstGeom>
          <a:noFill/>
        </p:spPr>
        <p:txBody>
          <a:bodyPr wrap="square" rtlCol="0">
            <a:spAutoFit/>
          </a:bodyPr>
          <a:lstStyle/>
          <a:p>
            <a:r>
              <a:rPr lang="en-US" altLang="zh-CN" sz="2400" b="1" dirty="0" smtClean="0">
                <a:solidFill>
                  <a:srgbClr val="080808"/>
                </a:solidFill>
                <a:latin typeface="+mn-ea"/>
                <a:sym typeface="Arial" panose="020B0604020202020204" pitchFamily="34" charset="0"/>
              </a:rPr>
              <a:t>2</a:t>
            </a:r>
            <a:r>
              <a:rPr lang="zh-CN" altLang="en-US" sz="2400" b="1" dirty="0" smtClean="0">
                <a:solidFill>
                  <a:srgbClr val="080808"/>
                </a:solidFill>
                <a:latin typeface="+mn-ea"/>
                <a:sym typeface="Arial" panose="020B0604020202020204" pitchFamily="34" charset="0"/>
              </a:rPr>
              <a:t>、</a:t>
            </a:r>
            <a:r>
              <a:rPr lang="zh-CN" altLang="en-US" sz="2400" b="1" dirty="0" smtClean="0">
                <a:solidFill>
                  <a:srgbClr val="080808"/>
                </a:solidFill>
              </a:rPr>
              <a:t>直流无极继电器</a:t>
            </a:r>
            <a:r>
              <a:rPr lang="zh-CN" altLang="en-US" sz="2400" b="1" dirty="0" smtClean="0">
                <a:solidFill>
                  <a:srgbClr val="0303EB"/>
                </a:solidFill>
              </a:rPr>
              <a:t>工作原理（结合继电器工作原理总结讨论）</a:t>
            </a:r>
            <a:endParaRPr lang="zh-CN" altLang="en-US" sz="2400" b="1" dirty="0" smtClean="0">
              <a:solidFill>
                <a:srgbClr val="0303EB"/>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05566" y="1385872"/>
            <a:ext cx="7286676" cy="461665"/>
          </a:xfrm>
          <a:prstGeom prst="rect">
            <a:avLst/>
          </a:prstGeom>
          <a:noFill/>
        </p:spPr>
        <p:txBody>
          <a:bodyPr wrap="square" rtlCol="0">
            <a:spAutoFit/>
          </a:bodyPr>
          <a:lstStyle/>
          <a:p>
            <a:r>
              <a:rPr lang="en-US" altLang="zh-CN" sz="2400" b="1" dirty="0" smtClean="0">
                <a:latin typeface="+mn-ea"/>
                <a:sym typeface="Arial" panose="020B0604020202020204" pitchFamily="34" charset="0"/>
              </a:rPr>
              <a:t>3</a:t>
            </a:r>
            <a:r>
              <a:rPr lang="zh-CN" altLang="en-US" sz="2400" b="1" dirty="0" smtClean="0">
                <a:latin typeface="+mn-ea"/>
                <a:sym typeface="Arial" panose="020B0604020202020204" pitchFamily="34" charset="0"/>
              </a:rPr>
              <a:t>、</a:t>
            </a:r>
            <a:r>
              <a:rPr lang="zh-CN" altLang="en-US" sz="2400" b="1" dirty="0" smtClean="0"/>
              <a:t>偏极继电器</a:t>
            </a:r>
            <a:r>
              <a:rPr lang="zh-CN" altLang="en-US" sz="2400" b="1" dirty="0" smtClean="0">
                <a:solidFill>
                  <a:srgbClr val="0303EB"/>
                </a:solidFill>
              </a:rPr>
              <a:t>结构组成（对比直流无极继电器讨论）</a:t>
            </a:r>
            <a:endParaRPr lang="zh-CN" altLang="en-US" sz="2400" b="1" dirty="0">
              <a:solidFill>
                <a:srgbClr val="0303EB"/>
              </a:solidFill>
              <a:latin typeface="+mn-ea"/>
            </a:endParaRPr>
          </a:p>
        </p:txBody>
      </p:sp>
      <p:sp>
        <p:nvSpPr>
          <p:cNvPr id="27661" name="Rectangle 13"/>
          <p:cNvSpPr>
            <a:spLocks noChangeArrowheads="1"/>
          </p:cNvSpPr>
          <p:nvPr/>
        </p:nvSpPr>
        <p:spPr bwMode="auto">
          <a:xfrm>
            <a:off x="0" y="0"/>
            <a:ext cx="12241213"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pic>
        <p:nvPicPr>
          <p:cNvPr id="29698" name="Picture 2"/>
          <p:cNvPicPr>
            <a:picLocks noChangeAspect="1" noChangeArrowheads="1"/>
          </p:cNvPicPr>
          <p:nvPr/>
        </p:nvPicPr>
        <p:blipFill>
          <a:blip r:embed="rId1"/>
          <a:srcRect/>
          <a:stretch>
            <a:fillRect/>
          </a:stretch>
        </p:blipFill>
        <p:spPr bwMode="auto">
          <a:xfrm>
            <a:off x="834194" y="2243128"/>
            <a:ext cx="5962812" cy="4000528"/>
          </a:xfrm>
          <a:prstGeom prst="rect">
            <a:avLst/>
          </a:prstGeom>
          <a:noFill/>
          <a:ln w="9525">
            <a:noFill/>
            <a:miter lim="800000"/>
            <a:headEnd/>
            <a:tailEnd/>
          </a:ln>
          <a:effectLst/>
        </p:spPr>
      </p:pic>
      <p:sp>
        <p:nvSpPr>
          <p:cNvPr id="9" name="矩形 8"/>
          <p:cNvSpPr/>
          <p:nvPr/>
        </p:nvSpPr>
        <p:spPr>
          <a:xfrm>
            <a:off x="7049300" y="2600318"/>
            <a:ext cx="4500594" cy="1200329"/>
          </a:xfrm>
          <a:prstGeom prst="rect">
            <a:avLst/>
          </a:prstGeom>
          <a:ln>
            <a:solidFill>
              <a:srgbClr val="01AEEE"/>
            </a:solidFill>
          </a:ln>
        </p:spPr>
        <p:txBody>
          <a:bodyPr wrap="square">
            <a:spAutoFit/>
          </a:bodyPr>
          <a:lstStyle/>
          <a:p>
            <a:pPr>
              <a:lnSpc>
                <a:spcPct val="150000"/>
              </a:lnSpc>
            </a:pPr>
            <a:r>
              <a:rPr lang="zh-CN" altLang="en-US" sz="2400" b="1" dirty="0" smtClean="0"/>
              <a:t>在极靴下方用两个螺丝固定一个</a:t>
            </a:r>
            <a:r>
              <a:rPr lang="en-US" sz="2400" b="1" dirty="0" smtClean="0">
                <a:solidFill>
                  <a:srgbClr val="0303EB"/>
                </a:solidFill>
              </a:rPr>
              <a:t>L</a:t>
            </a:r>
            <a:r>
              <a:rPr lang="zh-CN" altLang="en-US" sz="2400" b="1" dirty="0" smtClean="0">
                <a:solidFill>
                  <a:srgbClr val="0303EB"/>
                </a:solidFill>
              </a:rPr>
              <a:t>型的永久磁钢</a:t>
            </a:r>
            <a:endParaRPr lang="zh-CN" altLang="en-US" sz="2400" b="1" dirty="0">
              <a:solidFill>
                <a:srgbClr val="0303EB"/>
              </a:solidFill>
            </a:endParaRPr>
          </a:p>
        </p:txBody>
      </p:sp>
      <p:sp>
        <p:nvSpPr>
          <p:cNvPr id="10" name="矩形 9"/>
          <p:cNvSpPr/>
          <p:nvPr/>
        </p:nvSpPr>
        <p:spPr>
          <a:xfrm>
            <a:off x="7049301" y="4386268"/>
            <a:ext cx="4429156" cy="1246495"/>
          </a:xfrm>
          <a:prstGeom prst="rect">
            <a:avLst/>
          </a:prstGeom>
          <a:ln>
            <a:solidFill>
              <a:srgbClr val="01AEEE"/>
            </a:solidFill>
          </a:ln>
        </p:spPr>
        <p:txBody>
          <a:bodyPr wrap="square">
            <a:spAutoFit/>
          </a:bodyPr>
          <a:lstStyle/>
          <a:p>
            <a:pPr>
              <a:lnSpc>
                <a:spcPct val="150000"/>
              </a:lnSpc>
            </a:pPr>
            <a:r>
              <a:rPr lang="zh-CN" altLang="en-US" b="1" dirty="0" smtClean="0"/>
              <a:t>永久磁钢由</a:t>
            </a:r>
            <a:r>
              <a:rPr lang="zh-CN" altLang="en-US" b="1" dirty="0" smtClean="0">
                <a:solidFill>
                  <a:srgbClr val="01AEEE"/>
                </a:solidFill>
              </a:rPr>
              <a:t>铝镍钴</a:t>
            </a:r>
            <a:r>
              <a:rPr lang="zh-CN" altLang="en-US" b="1" dirty="0" smtClean="0"/>
              <a:t>合金材料制成，</a:t>
            </a:r>
            <a:r>
              <a:rPr lang="zh-CN" altLang="en-US" b="1" dirty="0" smtClean="0">
                <a:solidFill>
                  <a:srgbClr val="0303EB"/>
                </a:solidFill>
              </a:rPr>
              <a:t>上部为</a:t>
            </a:r>
            <a:r>
              <a:rPr lang="en-US" b="1" dirty="0" smtClean="0">
                <a:solidFill>
                  <a:srgbClr val="0303EB"/>
                </a:solidFill>
              </a:rPr>
              <a:t>N</a:t>
            </a:r>
            <a:r>
              <a:rPr lang="zh-CN" altLang="en-US" b="1" dirty="0" smtClean="0">
                <a:solidFill>
                  <a:srgbClr val="0303EB"/>
                </a:solidFill>
              </a:rPr>
              <a:t>极，下部位</a:t>
            </a:r>
            <a:r>
              <a:rPr lang="en-US" b="1" dirty="0" smtClean="0">
                <a:solidFill>
                  <a:srgbClr val="0303EB"/>
                </a:solidFill>
              </a:rPr>
              <a:t>S</a:t>
            </a:r>
            <a:r>
              <a:rPr lang="zh-CN" altLang="en-US" b="1" dirty="0" smtClean="0">
                <a:solidFill>
                  <a:srgbClr val="0303EB"/>
                </a:solidFill>
              </a:rPr>
              <a:t>极</a:t>
            </a:r>
            <a:r>
              <a:rPr lang="zh-CN" altLang="en-US" b="1" dirty="0" smtClean="0"/>
              <a:t>。</a:t>
            </a:r>
            <a:endParaRPr lang="zh-CN" altLang="en-US" b="1" dirty="0"/>
          </a:p>
        </p:txBody>
      </p:sp>
      <p:sp>
        <p:nvSpPr>
          <p:cNvPr id="11" name="燕尾形 10"/>
          <p:cNvSpPr/>
          <p:nvPr/>
        </p:nvSpPr>
        <p:spPr>
          <a:xfrm rot="5400000">
            <a:off x="9156721" y="3921921"/>
            <a:ext cx="285752" cy="35719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燕尾形 11"/>
          <p:cNvSpPr/>
          <p:nvPr/>
        </p:nvSpPr>
        <p:spPr>
          <a:xfrm rot="5400000">
            <a:off x="7942275" y="3921921"/>
            <a:ext cx="285752" cy="35719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燕尾形 12"/>
          <p:cNvSpPr/>
          <p:nvPr/>
        </p:nvSpPr>
        <p:spPr>
          <a:xfrm rot="5400000">
            <a:off x="10442605" y="3921921"/>
            <a:ext cx="285752" cy="35719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50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39041"/>
          </a:xfrm>
          <a:prstGeom prst="rect">
            <a:avLst/>
          </a:prstGeom>
          <a:noFill/>
          <a:ln w="9525">
            <a:noFill/>
            <a:miter lim="800000"/>
          </a:ln>
        </p:spPr>
        <p:txBody>
          <a:bodyPr lIns="124398" tIns="62199" rIns="124398" bIns="62199">
            <a:spAutoFit/>
          </a:bodyPr>
          <a:lstStyle/>
          <a:p>
            <a:pPr marL="466725" indent="-466725" algn="ctr">
              <a:lnSpc>
                <a:spcPts val="7345"/>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anose="020B0604020202020204" pitchFamily="34" charset="0"/>
                <a:ea typeface="黑体" panose="02010609060101010101" pitchFamily="49" charset="-122"/>
              </a:rPr>
              <a:t>第二章  信号基础设备</a:t>
            </a:r>
            <a:endParaRPr lang="zh-CN" altLang="en-US" sz="4000" b="1" dirty="0">
              <a:solidFill>
                <a:schemeClr val="accent1">
                  <a:lumMod val="75000"/>
                </a:schemeClr>
              </a:solidFill>
              <a:effectLst>
                <a:outerShdw blurRad="38100" dist="38100" dir="2700000" algn="tl">
                  <a:srgbClr val="C0C0C0"/>
                </a:outerShdw>
              </a:effectLst>
              <a:latin typeface="Arial" panose="020B0604020202020204" pitchFamily="34" charset="0"/>
              <a:ea typeface="黑体" panose="02010609060101010101"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anose="02010800040101010101" pitchFamily="2" charset="-122"/>
                <a:ea typeface="华文新魏" panose="02010800040101010101" pitchFamily="2" charset="-122"/>
              </a:rPr>
              <a:t>2.1</a:t>
            </a:r>
            <a:r>
              <a:rPr lang="zh-CN" altLang="en-US" sz="3800" b="1" dirty="0" smtClean="0">
                <a:solidFill>
                  <a:srgbClr val="000000"/>
                </a:solidFill>
                <a:latin typeface="华文新魏" panose="02010800040101010101" pitchFamily="2" charset="-122"/>
                <a:ea typeface="华文新魏" panose="02010800040101010101" pitchFamily="2" charset="-122"/>
              </a:rPr>
              <a:t>信号继电器</a:t>
            </a:r>
            <a:endParaRPr lang="zh-CN" altLang="en-US" sz="3800" dirty="0">
              <a:solidFill>
                <a:srgbClr val="000000"/>
              </a:solidFill>
              <a:latin typeface="华文新魏" panose="02010800040101010101" pitchFamily="2" charset="-122"/>
              <a:ea typeface="华文新魏" panose="02010800040101010101" pitchFamily="2" charset="-122"/>
            </a:endParaRPr>
          </a:p>
        </p:txBody>
      </p:sp>
      <p:pic>
        <p:nvPicPr>
          <p:cNvPr id="46081" name="Picture 1" descr="C:\Users\Administrator\Desktop\地铁1号线照片\640584187408679230.jpg"/>
          <p:cNvPicPr>
            <a:picLocks noChangeAspect="1" noChangeArrowheads="1"/>
          </p:cNvPicPr>
          <p:nvPr/>
        </p:nvPicPr>
        <p:blipFill>
          <a:blip r:embed="rId1"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2"/>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3"/>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4" cstate="print"/>
          <a:srcRect/>
          <a:stretch>
            <a:fillRect/>
          </a:stretch>
        </p:blipFill>
        <p:spPr bwMode="auto">
          <a:xfrm>
            <a:off x="119814" y="314302"/>
            <a:ext cx="4643470" cy="1032797"/>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05566" y="1600186"/>
            <a:ext cx="7286676" cy="461665"/>
          </a:xfrm>
          <a:prstGeom prst="rect">
            <a:avLst/>
          </a:prstGeom>
          <a:noFill/>
        </p:spPr>
        <p:txBody>
          <a:bodyPr wrap="square" rtlCol="0">
            <a:spAutoFit/>
          </a:bodyPr>
          <a:lstStyle/>
          <a:p>
            <a:r>
              <a:rPr lang="en-US" altLang="zh-CN" sz="2400" b="1" dirty="0" smtClean="0">
                <a:latin typeface="+mn-ea"/>
                <a:sym typeface="Arial" panose="020B0604020202020204" pitchFamily="34" charset="0"/>
              </a:rPr>
              <a:t>3</a:t>
            </a:r>
            <a:r>
              <a:rPr lang="zh-CN" altLang="en-US" sz="2400" b="1" dirty="0" smtClean="0">
                <a:latin typeface="+mn-ea"/>
                <a:sym typeface="Arial" panose="020B0604020202020204" pitchFamily="34" charset="0"/>
              </a:rPr>
              <a:t>、</a:t>
            </a:r>
            <a:r>
              <a:rPr lang="zh-CN" altLang="en-US" sz="2400" b="1" dirty="0" smtClean="0"/>
              <a:t>偏极继电器</a:t>
            </a:r>
            <a:r>
              <a:rPr lang="zh-CN" altLang="en-US" sz="2400" b="1" dirty="0" smtClean="0">
                <a:solidFill>
                  <a:srgbClr val="0303EB"/>
                </a:solidFill>
              </a:rPr>
              <a:t>工作原理（对比直流无极继电器讨论）</a:t>
            </a:r>
            <a:endParaRPr lang="zh-CN" altLang="en-US" sz="2400" b="1" dirty="0">
              <a:solidFill>
                <a:srgbClr val="0303EB"/>
              </a:solidFill>
              <a:latin typeface="+mn-ea"/>
            </a:endParaRPr>
          </a:p>
        </p:txBody>
      </p:sp>
      <p:sp>
        <p:nvSpPr>
          <p:cNvPr id="27661" name="Rectangle 13"/>
          <p:cNvSpPr>
            <a:spLocks noChangeArrowheads="1"/>
          </p:cNvSpPr>
          <p:nvPr/>
        </p:nvSpPr>
        <p:spPr bwMode="auto">
          <a:xfrm>
            <a:off x="0" y="0"/>
            <a:ext cx="12241213"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pic>
        <p:nvPicPr>
          <p:cNvPr id="14" name="Picture 3" descr="5HQ(]I[NKO)@N@9H8IM%PVN"/>
          <p:cNvPicPr>
            <a:picLocks noChangeAspect="1" noChangeArrowheads="1"/>
          </p:cNvPicPr>
          <p:nvPr/>
        </p:nvPicPr>
        <p:blipFill>
          <a:blip r:embed="rId1"/>
          <a:srcRect/>
          <a:stretch>
            <a:fillRect/>
          </a:stretch>
        </p:blipFill>
        <p:spPr bwMode="auto">
          <a:xfrm>
            <a:off x="334128" y="2814632"/>
            <a:ext cx="5438775" cy="2971800"/>
          </a:xfrm>
          <a:prstGeom prst="rect">
            <a:avLst/>
          </a:prstGeom>
          <a:noFill/>
          <a:ln w="9525">
            <a:noFill/>
            <a:miter lim="800000"/>
            <a:headEnd/>
            <a:tailEnd/>
          </a:ln>
        </p:spPr>
      </p:pic>
      <p:pic>
        <p:nvPicPr>
          <p:cNvPr id="15" name="Picture 2" descr="$Z9_EKB~_HGOPBUK{AF$Q_8"/>
          <p:cNvPicPr>
            <a:picLocks noChangeAspect="1" noChangeArrowheads="1"/>
          </p:cNvPicPr>
          <p:nvPr/>
        </p:nvPicPr>
        <p:blipFill>
          <a:blip r:embed="rId2"/>
          <a:srcRect/>
          <a:stretch>
            <a:fillRect/>
          </a:stretch>
        </p:blipFill>
        <p:spPr bwMode="auto">
          <a:xfrm>
            <a:off x="6049168" y="2457442"/>
            <a:ext cx="57658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77004" y="1457310"/>
            <a:ext cx="7286676" cy="461665"/>
          </a:xfrm>
          <a:prstGeom prst="rect">
            <a:avLst/>
          </a:prstGeom>
          <a:noFill/>
        </p:spPr>
        <p:txBody>
          <a:bodyPr wrap="square" rtlCol="0">
            <a:spAutoFit/>
          </a:bodyPr>
          <a:lstStyle/>
          <a:p>
            <a:r>
              <a:rPr lang="en-US" altLang="zh-CN" sz="2400" b="1" dirty="0" smtClean="0">
                <a:latin typeface="+mn-ea"/>
                <a:sym typeface="Arial" panose="020B0604020202020204" pitchFamily="34" charset="0"/>
              </a:rPr>
              <a:t>4</a:t>
            </a:r>
            <a:r>
              <a:rPr lang="zh-CN" altLang="en-US" sz="2400" b="1" dirty="0" smtClean="0">
                <a:latin typeface="+mn-ea"/>
                <a:sym typeface="Arial" panose="020B0604020202020204" pitchFamily="34" charset="0"/>
              </a:rPr>
              <a:t>、有</a:t>
            </a:r>
            <a:r>
              <a:rPr lang="zh-CN" altLang="en-US" sz="2400" b="1" dirty="0" smtClean="0"/>
              <a:t>极继电器</a:t>
            </a:r>
            <a:r>
              <a:rPr lang="zh-CN" altLang="en-US" sz="2400" b="1" dirty="0" smtClean="0">
                <a:solidFill>
                  <a:srgbClr val="0303EB"/>
                </a:solidFill>
              </a:rPr>
              <a:t>结构组成（对比偏极继电器讨论）</a:t>
            </a:r>
            <a:endParaRPr lang="zh-CN" altLang="en-US" sz="2400" b="1" dirty="0">
              <a:solidFill>
                <a:srgbClr val="0303EB"/>
              </a:solidFill>
              <a:latin typeface="+mn-ea"/>
            </a:endParaRPr>
          </a:p>
        </p:txBody>
      </p:sp>
      <p:sp>
        <p:nvSpPr>
          <p:cNvPr id="27661" name="Rectangle 13"/>
          <p:cNvSpPr>
            <a:spLocks noChangeArrowheads="1"/>
          </p:cNvSpPr>
          <p:nvPr/>
        </p:nvSpPr>
        <p:spPr bwMode="auto">
          <a:xfrm>
            <a:off x="0" y="0"/>
            <a:ext cx="12241213"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6620672" y="3671888"/>
            <a:ext cx="5072098" cy="1487971"/>
          </a:xfrm>
          <a:prstGeom prst="rect">
            <a:avLst/>
          </a:prstGeom>
          <a:ln>
            <a:solidFill>
              <a:srgbClr val="01AEEE"/>
            </a:solidFill>
          </a:ln>
        </p:spPr>
        <p:txBody>
          <a:bodyPr wrap="square">
            <a:spAutoFit/>
          </a:bodyPr>
          <a:lstStyle/>
          <a:p>
            <a:pPr>
              <a:lnSpc>
                <a:spcPct val="130000"/>
              </a:lnSpc>
            </a:pPr>
            <a:r>
              <a:rPr lang="zh-CN" altLang="en-US" sz="2400" b="1" dirty="0" smtClean="0"/>
              <a:t>用一块端部为刀型的长条永久磁铁代替部分轭铁，永久磁铁与轭铁用螺钉联结</a:t>
            </a:r>
            <a:endParaRPr lang="zh-CN" altLang="en-US" sz="2400" b="1" dirty="0">
              <a:solidFill>
                <a:srgbClr val="0303EB"/>
              </a:solidFill>
            </a:endParaRPr>
          </a:p>
        </p:txBody>
      </p:sp>
      <p:pic>
        <p:nvPicPr>
          <p:cNvPr id="14" name="图片 13" descr="C:\Users\Administrator\AppData\Roaming\Tencent\Users\603359521\QQ\WinTemp\RichOle\NJN{}DXRHAL%%VI2I(_62_E.png"/>
          <p:cNvPicPr/>
          <p:nvPr/>
        </p:nvPicPr>
        <p:blipFill>
          <a:blip r:embed="rId1" cstate="print"/>
          <a:srcRect/>
          <a:stretch>
            <a:fillRect/>
          </a:stretch>
        </p:blipFill>
        <p:spPr bwMode="auto">
          <a:xfrm>
            <a:off x="1048508" y="2243128"/>
            <a:ext cx="4857784" cy="4286280"/>
          </a:xfrm>
          <a:prstGeom prst="rect">
            <a:avLst/>
          </a:prstGeom>
          <a:noFill/>
          <a:ln w="9525">
            <a:noFill/>
            <a:miter lim="800000"/>
            <a:headEnd/>
            <a:tailEnd/>
          </a:ln>
        </p:spPr>
      </p:pic>
      <p:sp>
        <p:nvSpPr>
          <p:cNvPr id="15" name="矩形 14"/>
          <p:cNvSpPr/>
          <p:nvPr/>
        </p:nvSpPr>
        <p:spPr>
          <a:xfrm>
            <a:off x="2405830" y="6243656"/>
            <a:ext cx="2570897" cy="738664"/>
          </a:xfrm>
          <a:prstGeom prst="rect">
            <a:avLst/>
          </a:prstGeom>
        </p:spPr>
        <p:txBody>
          <a:bodyPr wrap="none">
            <a:spAutoFit/>
          </a:bodyPr>
          <a:lstStyle/>
          <a:p>
            <a:pPr>
              <a:lnSpc>
                <a:spcPct val="150000"/>
              </a:lnSpc>
            </a:pPr>
            <a:r>
              <a:rPr lang="en-US" sz="2800" b="1" dirty="0" smtClean="0"/>
              <a:t>JYJXC135/220</a:t>
            </a:r>
            <a:r>
              <a:rPr lang="zh-CN" altLang="en-US" sz="2800" b="1" dirty="0" smtClean="0"/>
              <a:t>型</a:t>
            </a:r>
            <a:endParaRPr lang="en-US" altLang="zh-CN"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AppData\Roaming\Tencent\Users\603359521\QQ\WinTemp\RichOle\DIL}7T65)LGNH5`%005OS49.png"/>
          <p:cNvPicPr/>
          <p:nvPr/>
        </p:nvPicPr>
        <p:blipFill>
          <a:blip r:embed="rId1" cstate="print"/>
          <a:srcRect/>
          <a:stretch>
            <a:fillRect/>
          </a:stretch>
        </p:blipFill>
        <p:spPr bwMode="auto">
          <a:xfrm>
            <a:off x="834194" y="2600318"/>
            <a:ext cx="6500858" cy="3929090"/>
          </a:xfrm>
          <a:prstGeom prst="rect">
            <a:avLst/>
          </a:prstGeom>
          <a:noFill/>
          <a:ln w="9525">
            <a:noFill/>
            <a:miter lim="800000"/>
            <a:headEnd/>
            <a:tailEnd/>
          </a:ln>
        </p:spPr>
      </p:pic>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5" name="TextBox 4"/>
          <p:cNvSpPr txBox="1"/>
          <p:nvPr/>
        </p:nvSpPr>
        <p:spPr>
          <a:xfrm>
            <a:off x="477004" y="1385872"/>
            <a:ext cx="7286676" cy="461665"/>
          </a:xfrm>
          <a:prstGeom prst="rect">
            <a:avLst/>
          </a:prstGeom>
          <a:noFill/>
        </p:spPr>
        <p:txBody>
          <a:bodyPr wrap="square" rtlCol="0">
            <a:spAutoFit/>
          </a:bodyPr>
          <a:lstStyle/>
          <a:p>
            <a:r>
              <a:rPr lang="en-US" altLang="zh-CN" sz="2400" b="1" dirty="0" smtClean="0">
                <a:latin typeface="+mn-ea"/>
                <a:sym typeface="Arial" panose="020B0604020202020204" pitchFamily="34" charset="0"/>
              </a:rPr>
              <a:t>4</a:t>
            </a:r>
            <a:r>
              <a:rPr lang="zh-CN" altLang="en-US" sz="2400" b="1" dirty="0" smtClean="0">
                <a:latin typeface="+mn-ea"/>
                <a:sym typeface="Arial" panose="020B0604020202020204" pitchFamily="34" charset="0"/>
              </a:rPr>
              <a:t>、有</a:t>
            </a:r>
            <a:r>
              <a:rPr lang="zh-CN" altLang="en-US" sz="2400" b="1" dirty="0" smtClean="0"/>
              <a:t>极继电器</a:t>
            </a:r>
            <a:r>
              <a:rPr lang="zh-CN" altLang="en-US" sz="2400" b="1" dirty="0" smtClean="0">
                <a:solidFill>
                  <a:srgbClr val="0303EB"/>
                </a:solidFill>
              </a:rPr>
              <a:t>工作原理（对比偏极继电器讨论）</a:t>
            </a:r>
            <a:endParaRPr lang="zh-CN" altLang="en-US" sz="2400" b="1" dirty="0">
              <a:solidFill>
                <a:srgbClr val="0303EB"/>
              </a:solidFill>
              <a:latin typeface="+mn-ea"/>
            </a:endParaRPr>
          </a:p>
        </p:txBody>
      </p:sp>
      <p:sp>
        <p:nvSpPr>
          <p:cNvPr id="6" name="矩形 5"/>
          <p:cNvSpPr/>
          <p:nvPr/>
        </p:nvSpPr>
        <p:spPr>
          <a:xfrm>
            <a:off x="7620804" y="3171822"/>
            <a:ext cx="4357718" cy="2862322"/>
          </a:xfrm>
          <a:prstGeom prst="rect">
            <a:avLst/>
          </a:prstGeom>
        </p:spPr>
        <p:txBody>
          <a:bodyPr wrap="square">
            <a:spAutoFit/>
          </a:bodyPr>
          <a:lstStyle/>
          <a:p>
            <a:pPr>
              <a:lnSpc>
                <a:spcPct val="150000"/>
              </a:lnSpc>
            </a:pPr>
            <a:r>
              <a:rPr lang="en-US" sz="2000" b="1" dirty="0" smtClean="0"/>
              <a:t>JYJXC135/220</a:t>
            </a:r>
            <a:r>
              <a:rPr lang="zh-CN" altLang="en-US" sz="2000" b="1" dirty="0" smtClean="0"/>
              <a:t>型</a:t>
            </a:r>
            <a:endParaRPr lang="en-US" altLang="zh-CN" sz="2000" b="1" dirty="0" smtClean="0"/>
          </a:p>
          <a:p>
            <a:pPr>
              <a:lnSpc>
                <a:spcPct val="150000"/>
              </a:lnSpc>
            </a:pPr>
            <a:endParaRPr lang="en-US" altLang="zh-CN" sz="2000" b="1" dirty="0" smtClean="0"/>
          </a:p>
          <a:p>
            <a:pPr>
              <a:lnSpc>
                <a:spcPct val="150000"/>
              </a:lnSpc>
            </a:pPr>
            <a:r>
              <a:rPr lang="zh-CN" altLang="en-US" sz="2000" b="1" dirty="0" smtClean="0"/>
              <a:t>规定前圈的电源片</a:t>
            </a:r>
            <a:r>
              <a:rPr lang="en-US" sz="2000" b="1" dirty="0" smtClean="0"/>
              <a:t>3</a:t>
            </a:r>
            <a:r>
              <a:rPr lang="zh-CN" altLang="en-US" sz="2000" b="1" dirty="0" smtClean="0"/>
              <a:t>接电源正极，</a:t>
            </a:r>
            <a:r>
              <a:rPr lang="en-US" sz="2000" b="1" dirty="0" smtClean="0"/>
              <a:t>4</a:t>
            </a:r>
            <a:r>
              <a:rPr lang="zh-CN" altLang="en-US" sz="2000" b="1" dirty="0" smtClean="0"/>
              <a:t>接电源负极时为定位吸起状态；而后圈的电源片</a:t>
            </a:r>
            <a:r>
              <a:rPr lang="en-US" sz="2000" b="1" dirty="0" smtClean="0"/>
              <a:t>2</a:t>
            </a:r>
            <a:r>
              <a:rPr lang="zh-CN" altLang="en-US" sz="2000" b="1" dirty="0" smtClean="0"/>
              <a:t>接电源正极，</a:t>
            </a:r>
            <a:r>
              <a:rPr lang="en-US" sz="2000" b="1" dirty="0" smtClean="0"/>
              <a:t>1</a:t>
            </a:r>
            <a:r>
              <a:rPr lang="zh-CN" altLang="en-US" sz="2000" b="1" dirty="0" smtClean="0"/>
              <a:t>接电源负极时，为反位落下状态。</a:t>
            </a:r>
            <a:endParaRPr lang="zh-CN" altLang="en-US" sz="20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5" name="TextBox 4"/>
          <p:cNvSpPr txBox="1"/>
          <p:nvPr/>
        </p:nvSpPr>
        <p:spPr>
          <a:xfrm>
            <a:off x="334128" y="1385872"/>
            <a:ext cx="7286676" cy="461665"/>
          </a:xfrm>
          <a:prstGeom prst="rect">
            <a:avLst/>
          </a:prstGeom>
          <a:noFill/>
        </p:spPr>
        <p:txBody>
          <a:bodyPr wrap="square" rtlCol="0">
            <a:spAutoFit/>
          </a:bodyPr>
          <a:lstStyle/>
          <a:p>
            <a:r>
              <a:rPr lang="en-US" altLang="zh-CN" sz="2400" b="1" dirty="0" smtClean="0">
                <a:latin typeface="+mn-ea"/>
                <a:sym typeface="Arial" panose="020B0604020202020204" pitchFamily="34" charset="0"/>
              </a:rPr>
              <a:t>4</a:t>
            </a:r>
            <a:r>
              <a:rPr lang="zh-CN" altLang="en-US" sz="2400" b="1" dirty="0" smtClean="0">
                <a:latin typeface="+mn-ea"/>
                <a:sym typeface="Arial" panose="020B0604020202020204" pitchFamily="34" charset="0"/>
              </a:rPr>
              <a:t>、有</a:t>
            </a:r>
            <a:r>
              <a:rPr lang="zh-CN" altLang="en-US" sz="2400" b="1" dirty="0" smtClean="0"/>
              <a:t>极继电器</a:t>
            </a:r>
            <a:r>
              <a:rPr lang="zh-CN" altLang="en-US" sz="2400" b="1" dirty="0" smtClean="0">
                <a:solidFill>
                  <a:srgbClr val="0303EB"/>
                </a:solidFill>
              </a:rPr>
              <a:t>工作原理（对比偏极继电器讨论）</a:t>
            </a:r>
            <a:endParaRPr lang="zh-CN" altLang="en-US" sz="2400" b="1" dirty="0">
              <a:solidFill>
                <a:srgbClr val="0303EB"/>
              </a:solidFill>
              <a:latin typeface="+mn-ea"/>
            </a:endParaRPr>
          </a:p>
        </p:txBody>
      </p:sp>
      <p:sp>
        <p:nvSpPr>
          <p:cNvPr id="6" name="矩形 5"/>
          <p:cNvSpPr/>
          <p:nvPr/>
        </p:nvSpPr>
        <p:spPr>
          <a:xfrm>
            <a:off x="7335052" y="1171558"/>
            <a:ext cx="4906161" cy="1938992"/>
          </a:xfrm>
          <a:prstGeom prst="rect">
            <a:avLst/>
          </a:prstGeom>
          <a:noFill/>
          <a:ln>
            <a:solidFill>
              <a:srgbClr val="01AEEE"/>
            </a:solidFill>
          </a:ln>
        </p:spPr>
        <p:txBody>
          <a:bodyPr wrap="square">
            <a:spAutoFit/>
          </a:bodyPr>
          <a:lstStyle/>
          <a:p>
            <a:pPr>
              <a:lnSpc>
                <a:spcPct val="150000"/>
              </a:lnSpc>
            </a:pPr>
            <a:r>
              <a:rPr lang="en-US" sz="2000" b="1" dirty="0" smtClean="0">
                <a:solidFill>
                  <a:srgbClr val="0303EB"/>
                </a:solidFill>
              </a:rPr>
              <a:t>JYXC-660</a:t>
            </a:r>
            <a:r>
              <a:rPr lang="zh-CN" altLang="en-US" sz="2000" b="1" dirty="0" smtClean="0">
                <a:solidFill>
                  <a:srgbClr val="0303EB"/>
                </a:solidFill>
              </a:rPr>
              <a:t>型、</a:t>
            </a:r>
            <a:r>
              <a:rPr lang="en-US" sz="2000" b="1" dirty="0" smtClean="0">
                <a:solidFill>
                  <a:srgbClr val="0303EB"/>
                </a:solidFill>
              </a:rPr>
              <a:t>JYXC-270</a:t>
            </a:r>
            <a:r>
              <a:rPr lang="zh-CN" altLang="en-US" sz="2000" b="1" dirty="0" smtClean="0">
                <a:solidFill>
                  <a:srgbClr val="0303EB"/>
                </a:solidFill>
              </a:rPr>
              <a:t>型、</a:t>
            </a:r>
            <a:r>
              <a:rPr lang="en-US" sz="2000" b="1" dirty="0" smtClean="0">
                <a:solidFill>
                  <a:srgbClr val="0303EB"/>
                </a:solidFill>
              </a:rPr>
              <a:t>JYJXC-J3000</a:t>
            </a:r>
            <a:r>
              <a:rPr lang="zh-CN" altLang="en-US" sz="2000" b="1" dirty="0" smtClean="0">
                <a:solidFill>
                  <a:srgbClr val="0303EB"/>
                </a:solidFill>
              </a:rPr>
              <a:t>型</a:t>
            </a:r>
            <a:r>
              <a:rPr lang="zh-CN" altLang="en-US" sz="2000" b="1" dirty="0" smtClean="0"/>
              <a:t>有极継电器为例</a:t>
            </a:r>
            <a:endParaRPr lang="en-US" altLang="zh-CN" sz="2000" b="1" dirty="0" smtClean="0"/>
          </a:p>
          <a:p>
            <a:pPr>
              <a:lnSpc>
                <a:spcPct val="150000"/>
              </a:lnSpc>
            </a:pPr>
            <a:r>
              <a:rPr lang="zh-CN" altLang="en-US" sz="2000" b="1" dirty="0" smtClean="0"/>
              <a:t>电源片</a:t>
            </a:r>
            <a:r>
              <a:rPr lang="en-US" sz="2000" b="1" dirty="0" smtClean="0"/>
              <a:t>1</a:t>
            </a:r>
            <a:r>
              <a:rPr lang="zh-CN" altLang="en-US" sz="2000" b="1" dirty="0" smtClean="0"/>
              <a:t>接电源正极，</a:t>
            </a:r>
            <a:r>
              <a:rPr lang="en-US" sz="2000" b="1" dirty="0" smtClean="0"/>
              <a:t>4</a:t>
            </a:r>
            <a:r>
              <a:rPr lang="zh-CN" altLang="en-US" sz="2000" b="1" dirty="0" smtClean="0"/>
              <a:t>接电源负极，为定位吸起状态，反之为反位落下状态。</a:t>
            </a:r>
            <a:endParaRPr lang="zh-CN" altLang="en-US" sz="2000" b="1" dirty="0"/>
          </a:p>
        </p:txBody>
      </p:sp>
      <p:pic>
        <p:nvPicPr>
          <p:cNvPr id="7" name="Picture 2" descr="]Z_0W55}{4(FLTAWB_DOT1V"/>
          <p:cNvPicPr>
            <a:picLocks noChangeAspect="1" noChangeArrowheads="1"/>
          </p:cNvPicPr>
          <p:nvPr/>
        </p:nvPicPr>
        <p:blipFill>
          <a:blip r:embed="rId1"/>
          <a:srcRect/>
          <a:stretch>
            <a:fillRect/>
          </a:stretch>
        </p:blipFill>
        <p:spPr bwMode="auto">
          <a:xfrm>
            <a:off x="191252" y="3243260"/>
            <a:ext cx="4994275" cy="3505200"/>
          </a:xfrm>
          <a:prstGeom prst="rect">
            <a:avLst/>
          </a:prstGeom>
          <a:noFill/>
          <a:ln w="9525">
            <a:noFill/>
            <a:miter lim="800000"/>
            <a:headEnd/>
            <a:tailEnd/>
          </a:ln>
        </p:spPr>
      </p:pic>
      <p:pic>
        <p:nvPicPr>
          <p:cNvPr id="8" name="Picture 3" descr="}NDUDHUVM0DWC@VE_0J1(BA"/>
          <p:cNvPicPr>
            <a:picLocks noChangeAspect="1" noChangeArrowheads="1"/>
          </p:cNvPicPr>
          <p:nvPr/>
        </p:nvPicPr>
        <p:blipFill>
          <a:blip r:embed="rId2"/>
          <a:srcRect/>
          <a:stretch>
            <a:fillRect/>
          </a:stretch>
        </p:blipFill>
        <p:spPr bwMode="auto">
          <a:xfrm>
            <a:off x="5620540" y="3457574"/>
            <a:ext cx="6083300" cy="342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77004" y="1314434"/>
            <a:ext cx="7929618" cy="460375"/>
          </a:xfrm>
          <a:prstGeom prst="rect">
            <a:avLst/>
          </a:prstGeom>
          <a:noFill/>
        </p:spPr>
        <p:txBody>
          <a:bodyPr wrap="square" rtlCol="0">
            <a:spAutoFit/>
          </a:bodyPr>
          <a:lstStyle/>
          <a:p>
            <a:r>
              <a:rPr lang="en-US" altLang="zh-CN" sz="2400" b="1" dirty="0" smtClean="0">
                <a:latin typeface="+mn-ea"/>
                <a:sym typeface="Arial" panose="020B0604020202020204" pitchFamily="34" charset="0"/>
              </a:rPr>
              <a:t>5</a:t>
            </a:r>
            <a:r>
              <a:rPr lang="zh-CN" altLang="en-US" sz="2400" b="1" dirty="0" smtClean="0">
                <a:latin typeface="+mn-ea"/>
                <a:sym typeface="Arial" panose="020B0604020202020204" pitchFamily="34" charset="0"/>
              </a:rPr>
              <a:t>、整流式</a:t>
            </a:r>
            <a:r>
              <a:rPr lang="zh-CN" altLang="en-US" sz="2400" b="1" dirty="0" smtClean="0"/>
              <a:t>继电器</a:t>
            </a:r>
            <a:endParaRPr lang="zh-CN" altLang="en-US" sz="2400" b="1" dirty="0">
              <a:solidFill>
                <a:srgbClr val="0303EB"/>
              </a:solidFill>
              <a:latin typeface="+mn-ea"/>
            </a:endParaRPr>
          </a:p>
        </p:txBody>
      </p:sp>
      <p:sp>
        <p:nvSpPr>
          <p:cNvPr id="27661" name="Rectangle 13"/>
          <p:cNvSpPr>
            <a:spLocks noChangeArrowheads="1"/>
          </p:cNvSpPr>
          <p:nvPr/>
        </p:nvSpPr>
        <p:spPr bwMode="auto">
          <a:xfrm>
            <a:off x="0" y="0"/>
            <a:ext cx="12241213"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0" name="矩形 9"/>
          <p:cNvSpPr/>
          <p:nvPr/>
        </p:nvSpPr>
        <p:spPr>
          <a:xfrm>
            <a:off x="6620672" y="5457838"/>
            <a:ext cx="5072099" cy="962956"/>
          </a:xfrm>
          <a:prstGeom prst="rect">
            <a:avLst/>
          </a:prstGeom>
          <a:ln>
            <a:solidFill>
              <a:srgbClr val="01AEEE"/>
            </a:solidFill>
          </a:ln>
        </p:spPr>
        <p:txBody>
          <a:bodyPr wrap="square">
            <a:spAutoFit/>
          </a:bodyPr>
          <a:lstStyle/>
          <a:p>
            <a:pPr>
              <a:lnSpc>
                <a:spcPct val="150000"/>
              </a:lnSpc>
            </a:pPr>
            <a:r>
              <a:rPr lang="zh-CN" altLang="en-US" sz="2000" b="1" dirty="0" smtClean="0"/>
              <a:t>常见的整流式继电器有</a:t>
            </a:r>
            <a:r>
              <a:rPr lang="en-US" sz="2000" b="1" dirty="0" smtClean="0"/>
              <a:t>JZXC-480</a:t>
            </a:r>
            <a:r>
              <a:rPr lang="zh-CN" altLang="en-US" sz="2000" b="1" dirty="0" smtClean="0"/>
              <a:t>型、</a:t>
            </a:r>
            <a:r>
              <a:rPr lang="en-US" sz="2000" b="1" dirty="0" smtClean="0"/>
              <a:t>JZXC-H0.14/0.14</a:t>
            </a:r>
            <a:r>
              <a:rPr lang="zh-CN" altLang="en-US" sz="2000" b="1" dirty="0" smtClean="0"/>
              <a:t>型、</a:t>
            </a:r>
            <a:r>
              <a:rPr lang="en-US" sz="2000" b="1" dirty="0" smtClean="0"/>
              <a:t>JZXC-H156</a:t>
            </a:r>
            <a:r>
              <a:rPr lang="zh-CN" altLang="en-US" sz="2000" b="1" dirty="0" smtClean="0"/>
              <a:t>型、</a:t>
            </a:r>
            <a:r>
              <a:rPr lang="en-US" sz="2000" b="1" dirty="0" smtClean="0"/>
              <a:t>JZXC-H18</a:t>
            </a:r>
            <a:r>
              <a:rPr lang="zh-CN" altLang="en-US" sz="2000" b="1" dirty="0" smtClean="0"/>
              <a:t>型等。</a:t>
            </a:r>
            <a:endParaRPr lang="zh-CN" altLang="en-US" sz="2000" b="1" dirty="0"/>
          </a:p>
        </p:txBody>
      </p:sp>
      <p:sp>
        <p:nvSpPr>
          <p:cNvPr id="11" name="燕尾形 10"/>
          <p:cNvSpPr/>
          <p:nvPr/>
        </p:nvSpPr>
        <p:spPr>
          <a:xfrm rot="5400000">
            <a:off x="9013845" y="4818566"/>
            <a:ext cx="285752" cy="35719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燕尾形 11"/>
          <p:cNvSpPr/>
          <p:nvPr/>
        </p:nvSpPr>
        <p:spPr>
          <a:xfrm rot="5400000">
            <a:off x="7513647" y="4818566"/>
            <a:ext cx="285752" cy="35719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燕尾形 12"/>
          <p:cNvSpPr/>
          <p:nvPr/>
        </p:nvSpPr>
        <p:spPr>
          <a:xfrm rot="5400000">
            <a:off x="10656919" y="4818566"/>
            <a:ext cx="285752" cy="35719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5" name="图片 14" descr="C:\Users\Administrator\AppData\Roaming\Tencent\Users\603359521\QQ\WinTemp\RichOle\ZNY3T%W43LA33NE[CLO~7]H.png"/>
          <p:cNvPicPr/>
          <p:nvPr/>
        </p:nvPicPr>
        <p:blipFill>
          <a:blip r:embed="rId1" cstate="print"/>
          <a:srcRect/>
          <a:stretch>
            <a:fillRect/>
          </a:stretch>
        </p:blipFill>
        <p:spPr bwMode="auto">
          <a:xfrm>
            <a:off x="619880" y="2600318"/>
            <a:ext cx="5429288" cy="4214842"/>
          </a:xfrm>
          <a:prstGeom prst="rect">
            <a:avLst/>
          </a:prstGeom>
          <a:noFill/>
          <a:ln w="9525">
            <a:noFill/>
            <a:miter lim="800000"/>
            <a:headEnd/>
            <a:tailEnd/>
          </a:ln>
        </p:spPr>
      </p:pic>
      <p:pic>
        <p:nvPicPr>
          <p:cNvPr id="16" name="Picture 11" descr="HWOCRTEMP_ROC30"/>
          <p:cNvPicPr>
            <a:picLocks noChangeAspect="1" noChangeArrowheads="1"/>
          </p:cNvPicPr>
          <p:nvPr/>
        </p:nvPicPr>
        <p:blipFill>
          <a:blip r:embed="rId2">
            <a:lum bright="12000"/>
          </a:blip>
          <a:srcRect/>
          <a:stretch>
            <a:fillRect/>
          </a:stretch>
        </p:blipFill>
        <p:spPr bwMode="auto">
          <a:xfrm>
            <a:off x="6549234" y="2957508"/>
            <a:ext cx="5106340" cy="15716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834326" y="2028814"/>
          <a:ext cx="8858310" cy="4188369"/>
        </p:xfrm>
        <a:graphic>
          <a:graphicData uri="http://schemas.openxmlformats.org/drawingml/2006/table">
            <a:tbl>
              <a:tblPr/>
              <a:tblGrid>
                <a:gridCol w="857254"/>
                <a:gridCol w="1857388"/>
                <a:gridCol w="2214578"/>
                <a:gridCol w="792394"/>
                <a:gridCol w="1568348"/>
                <a:gridCol w="1568348"/>
              </a:tblGrid>
              <a:tr h="411297">
                <a:tc rowSpan="2">
                  <a:txBody>
                    <a:bodyPr/>
                    <a:lstStyle/>
                    <a:p>
                      <a:pPr algn="ctr">
                        <a:spcAft>
                          <a:spcPts val="0"/>
                        </a:spcAft>
                      </a:pPr>
                      <a:r>
                        <a:rPr lang="zh-CN" sz="2000" b="1" kern="100" dirty="0">
                          <a:latin typeface="Calibri" panose="020F0502020204030204"/>
                          <a:ea typeface="宋体" panose="02010600030101010101" pitchFamily="2" charset="-122"/>
                          <a:cs typeface="Times New Roman" panose="02020603050405020304"/>
                        </a:rPr>
                        <a:t>代号</a:t>
                      </a:r>
                      <a:endParaRPr lang="zh-CN" sz="2000" b="1"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2">
                  <a:txBody>
                    <a:bodyPr/>
                    <a:lstStyle/>
                    <a:p>
                      <a:pPr algn="ctr">
                        <a:spcAft>
                          <a:spcPts val="0"/>
                        </a:spcAft>
                      </a:pPr>
                      <a:r>
                        <a:rPr lang="zh-CN" sz="2000" b="1" kern="100" dirty="0">
                          <a:latin typeface="Calibri" panose="020F0502020204030204"/>
                          <a:ea typeface="宋体" panose="02010600030101010101" pitchFamily="2" charset="-122"/>
                          <a:cs typeface="Times New Roman" panose="02020603050405020304"/>
                        </a:rPr>
                        <a:t>含义</a:t>
                      </a:r>
                      <a:endParaRPr lang="zh-CN" sz="2000" b="1"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cPr/>
                </a:tc>
                <a:tc rowSpan="2">
                  <a:txBody>
                    <a:bodyPr/>
                    <a:lstStyle/>
                    <a:p>
                      <a:pPr algn="ctr">
                        <a:spcAft>
                          <a:spcPts val="0"/>
                        </a:spcAft>
                      </a:pPr>
                      <a:r>
                        <a:rPr lang="zh-CN" sz="2000" b="1" kern="100" dirty="0">
                          <a:latin typeface="Calibri" panose="020F0502020204030204"/>
                          <a:ea typeface="宋体" panose="02010600030101010101" pitchFamily="2" charset="-122"/>
                          <a:cs typeface="Times New Roman" panose="02020603050405020304"/>
                        </a:rPr>
                        <a:t>代号</a:t>
                      </a:r>
                      <a:endParaRPr lang="zh-CN" sz="2000" b="1"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2">
                  <a:txBody>
                    <a:bodyPr/>
                    <a:lstStyle/>
                    <a:p>
                      <a:pPr algn="ctr">
                        <a:spcAft>
                          <a:spcPts val="0"/>
                        </a:spcAft>
                      </a:pPr>
                      <a:r>
                        <a:rPr lang="zh-CN" sz="2000" b="1" kern="100" dirty="0">
                          <a:latin typeface="Calibri" panose="020F0502020204030204"/>
                          <a:ea typeface="宋体" panose="02010600030101010101" pitchFamily="2" charset="-122"/>
                          <a:cs typeface="Times New Roman" panose="02020603050405020304"/>
                        </a:rPr>
                        <a:t>含义</a:t>
                      </a:r>
                      <a:endParaRPr lang="zh-CN" sz="2000" b="1"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cPr/>
                </a:tc>
              </a:tr>
              <a:tr h="411297">
                <a:tc vMerge="1">
                  <a:tcPr/>
                </a:tc>
                <a:tc>
                  <a:txBody>
                    <a:bodyPr/>
                    <a:lstStyle/>
                    <a:p>
                      <a:pPr algn="ctr">
                        <a:spcAft>
                          <a:spcPts val="0"/>
                        </a:spcAft>
                      </a:pPr>
                      <a:r>
                        <a:rPr lang="zh-CN" sz="2000" b="1" kern="100">
                          <a:latin typeface="Calibri" panose="020F0502020204030204"/>
                          <a:ea typeface="宋体" panose="02010600030101010101" pitchFamily="2" charset="-122"/>
                          <a:cs typeface="Times New Roman" panose="02020603050405020304"/>
                        </a:rPr>
                        <a:t>安全型</a:t>
                      </a:r>
                      <a:endParaRPr lang="zh-CN" sz="2000" b="1"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2000" b="1" kern="100">
                          <a:latin typeface="Calibri" panose="020F0502020204030204"/>
                          <a:ea typeface="宋体" panose="02010600030101010101" pitchFamily="2" charset="-122"/>
                          <a:cs typeface="Times New Roman" panose="02020603050405020304"/>
                        </a:rPr>
                        <a:t>其他全型</a:t>
                      </a:r>
                      <a:endParaRPr lang="zh-CN" sz="2000" b="1"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vMerge="1">
                  <a:tcPr/>
                </a:tc>
                <a:tc>
                  <a:txBody>
                    <a:bodyPr/>
                    <a:lstStyle/>
                    <a:p>
                      <a:pPr algn="ctr">
                        <a:spcAft>
                          <a:spcPts val="0"/>
                        </a:spcAft>
                      </a:pPr>
                      <a:r>
                        <a:rPr lang="zh-CN" sz="2000" b="1" kern="100" dirty="0">
                          <a:latin typeface="Calibri" panose="020F0502020204030204"/>
                          <a:ea typeface="宋体" panose="02010600030101010101" pitchFamily="2" charset="-122"/>
                          <a:cs typeface="Times New Roman" panose="02020603050405020304"/>
                        </a:rPr>
                        <a:t>安全型</a:t>
                      </a:r>
                      <a:endParaRPr lang="zh-CN" sz="2000" b="1"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2000" b="1" kern="100" dirty="0">
                          <a:latin typeface="Calibri" panose="020F0502020204030204"/>
                          <a:ea typeface="宋体" panose="02010600030101010101" pitchFamily="2" charset="-122"/>
                          <a:cs typeface="Times New Roman" panose="02020603050405020304"/>
                        </a:rPr>
                        <a:t>其他全型</a:t>
                      </a:r>
                      <a:endParaRPr lang="zh-CN" sz="2000" b="1"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1129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A</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dirty="0">
                          <a:latin typeface="Calibri" panose="020F0502020204030204"/>
                          <a:ea typeface="宋体" panose="02010600030101010101" pitchFamily="2" charset="-122"/>
                          <a:cs typeface="Times New Roman" panose="02020603050405020304"/>
                        </a:rPr>
                        <a:t>安全</a:t>
                      </a:r>
                      <a:endParaRPr lang="zh-CN" sz="2000"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R</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二元</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38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B</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半导体</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S</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时间、灯丝、双门</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38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C</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插入</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插入、传输、差动</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T</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通用、弹力</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29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D</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单门、动态</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W</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无极</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29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H</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缓放</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缓放</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X</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信号</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信号、小型</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38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J</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继电器、加强点</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继电器、加强点、交流</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Y</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有极</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297">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P</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偏极</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latin typeface="Calibri" panose="020F0502020204030204"/>
                          <a:ea typeface="宋体" panose="02010600030101010101" pitchFamily="2" charset="-122"/>
                          <a:cs typeface="Times New Roman" panose="02020603050405020304"/>
                        </a:rPr>
                        <a:t>Z</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a:latin typeface="Calibri" panose="020F0502020204030204"/>
                          <a:ea typeface="宋体" panose="02010600030101010101" pitchFamily="2" charset="-122"/>
                          <a:cs typeface="Times New Roman" panose="02020603050405020304"/>
                        </a:rPr>
                        <a:t>整流</a:t>
                      </a:r>
                      <a:endParaRPr lang="zh-CN" sz="20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100" dirty="0">
                          <a:latin typeface="Calibri" panose="020F0502020204030204"/>
                          <a:ea typeface="宋体" panose="02010600030101010101" pitchFamily="2" charset="-122"/>
                          <a:cs typeface="Times New Roman" panose="02020603050405020304"/>
                        </a:rPr>
                        <a:t>整流、转换</a:t>
                      </a:r>
                      <a:endParaRPr lang="zh-CN" sz="2000"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5" name="TextBox 4"/>
          <p:cNvSpPr txBox="1"/>
          <p:nvPr/>
        </p:nvSpPr>
        <p:spPr>
          <a:xfrm>
            <a:off x="477004" y="1242996"/>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6</a:t>
            </a:r>
            <a:r>
              <a:rPr lang="zh-CN" altLang="en-US" sz="2400" b="1" dirty="0" smtClean="0">
                <a:latin typeface="+mn-ea"/>
                <a:sym typeface="Arial" panose="020B0604020202020204" pitchFamily="34" charset="0"/>
              </a:rPr>
              <a:t>、</a:t>
            </a:r>
            <a:r>
              <a:rPr lang="en-US" sz="2400" b="1" dirty="0" smtClean="0"/>
              <a:t>AX</a:t>
            </a:r>
            <a:r>
              <a:rPr lang="zh-CN" altLang="en-US" sz="2400" b="1" dirty="0" smtClean="0"/>
              <a:t>系列安全型继电器的型号表示</a:t>
            </a:r>
            <a:endParaRPr lang="zh-CN" altLang="en-US" sz="2400" b="1" dirty="0">
              <a:solidFill>
                <a:srgbClr val="0303EB"/>
              </a:solidFill>
              <a:latin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77004" y="1528748"/>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6</a:t>
            </a:r>
            <a:r>
              <a:rPr lang="zh-CN" altLang="en-US" sz="2400" b="1" dirty="0" smtClean="0">
                <a:latin typeface="+mn-ea"/>
                <a:sym typeface="Arial" panose="020B0604020202020204" pitchFamily="34" charset="0"/>
              </a:rPr>
              <a:t>、</a:t>
            </a:r>
            <a:r>
              <a:rPr lang="en-US" sz="2400" b="1" dirty="0" smtClean="0"/>
              <a:t>AX</a:t>
            </a:r>
            <a:r>
              <a:rPr lang="zh-CN" altLang="en-US" sz="2400" b="1" dirty="0" smtClean="0"/>
              <a:t>系列安全型继电器的型号表示</a:t>
            </a:r>
            <a:r>
              <a:rPr lang="zh-CN" altLang="en-US" sz="2400" b="1" dirty="0" smtClean="0">
                <a:solidFill>
                  <a:srgbClr val="0303EB"/>
                </a:solidFill>
              </a:rPr>
              <a:t>（举例讨论）</a:t>
            </a:r>
            <a:endParaRPr lang="zh-CN" altLang="en-US" sz="2400" b="1" dirty="0">
              <a:solidFill>
                <a:srgbClr val="0303EB"/>
              </a:solidFill>
              <a:latin typeface="+mn-ea"/>
            </a:endParaRPr>
          </a:p>
        </p:txBody>
      </p:sp>
      <p:sp>
        <p:nvSpPr>
          <p:cNvPr id="6" name="矩形 5"/>
          <p:cNvSpPr/>
          <p:nvPr/>
        </p:nvSpPr>
        <p:spPr>
          <a:xfrm>
            <a:off x="8263746" y="1385872"/>
            <a:ext cx="3691715" cy="5478423"/>
          </a:xfrm>
          <a:prstGeom prst="rect">
            <a:avLst/>
          </a:prstGeom>
          <a:ln>
            <a:solidFill>
              <a:srgbClr val="FF0000"/>
            </a:solidFill>
          </a:ln>
        </p:spPr>
        <p:txBody>
          <a:bodyPr wrap="square">
            <a:spAutoFit/>
          </a:bodyPr>
          <a:lstStyle/>
          <a:p>
            <a:pPr marL="514350" indent="-514350">
              <a:lnSpc>
                <a:spcPct val="125000"/>
              </a:lnSpc>
              <a:buFont typeface="+mj-ea"/>
              <a:buAutoNum type="circleNumDbPlain"/>
            </a:pPr>
            <a:r>
              <a:rPr lang="en-US" sz="2800" b="1" dirty="0" smtClean="0"/>
              <a:t>JZXC-480</a:t>
            </a:r>
            <a:r>
              <a:rPr lang="zh-CN" altLang="en-US" sz="2800" b="1" dirty="0" smtClean="0"/>
              <a:t>型</a:t>
            </a:r>
            <a:endParaRPr lang="en-US" altLang="zh-CN" sz="2800" b="1" dirty="0" smtClean="0"/>
          </a:p>
          <a:p>
            <a:pPr marL="514350" indent="-514350">
              <a:lnSpc>
                <a:spcPct val="125000"/>
              </a:lnSpc>
              <a:buFont typeface="+mj-ea"/>
              <a:buAutoNum type="circleNumDbPlain"/>
            </a:pPr>
            <a:r>
              <a:rPr lang="en-US" sz="2800" b="1" dirty="0" smtClean="0">
                <a:solidFill>
                  <a:srgbClr val="0303EB"/>
                </a:solidFill>
              </a:rPr>
              <a:t>JZXC-H0.14/0.14</a:t>
            </a:r>
            <a:r>
              <a:rPr lang="zh-CN" altLang="en-US" sz="2800" b="1" dirty="0" smtClean="0">
                <a:solidFill>
                  <a:srgbClr val="0303EB"/>
                </a:solidFill>
              </a:rPr>
              <a:t>型</a:t>
            </a:r>
            <a:endParaRPr lang="en-US" altLang="zh-CN" sz="2800" b="1" dirty="0" smtClean="0">
              <a:solidFill>
                <a:srgbClr val="0303EB"/>
              </a:solidFill>
            </a:endParaRPr>
          </a:p>
          <a:p>
            <a:pPr marL="514350" indent="-514350">
              <a:lnSpc>
                <a:spcPct val="125000"/>
              </a:lnSpc>
              <a:buFont typeface="+mj-ea"/>
              <a:buAutoNum type="circleNumDbPlain"/>
            </a:pPr>
            <a:r>
              <a:rPr lang="en-US" sz="2800" b="1" dirty="0" smtClean="0"/>
              <a:t>JZXC-H156</a:t>
            </a:r>
            <a:r>
              <a:rPr lang="zh-CN" altLang="en-US" sz="2800" b="1" dirty="0" smtClean="0"/>
              <a:t>型</a:t>
            </a:r>
            <a:endParaRPr lang="en-US" altLang="zh-CN" sz="2800" b="1" dirty="0" smtClean="0"/>
          </a:p>
          <a:p>
            <a:pPr marL="514350" indent="-514350">
              <a:lnSpc>
                <a:spcPct val="125000"/>
              </a:lnSpc>
              <a:buFont typeface="+mj-ea"/>
              <a:buAutoNum type="circleNumDbPlain"/>
            </a:pPr>
            <a:r>
              <a:rPr lang="en-US" sz="2800" b="1" dirty="0" smtClean="0">
                <a:solidFill>
                  <a:srgbClr val="0303EB"/>
                </a:solidFill>
              </a:rPr>
              <a:t>JZXC-H18</a:t>
            </a:r>
            <a:r>
              <a:rPr lang="zh-CN" altLang="en-US" sz="2800" b="1" dirty="0" smtClean="0">
                <a:solidFill>
                  <a:srgbClr val="0303EB"/>
                </a:solidFill>
              </a:rPr>
              <a:t>型</a:t>
            </a:r>
            <a:endParaRPr lang="en-US" altLang="zh-CN" sz="2800" b="1" dirty="0" smtClean="0">
              <a:solidFill>
                <a:srgbClr val="0303EB"/>
              </a:solidFill>
            </a:endParaRPr>
          </a:p>
          <a:p>
            <a:pPr marL="514350" indent="-514350">
              <a:lnSpc>
                <a:spcPct val="125000"/>
              </a:lnSpc>
              <a:buFont typeface="+mj-ea"/>
              <a:buAutoNum type="circleNumDbPlain"/>
            </a:pPr>
            <a:r>
              <a:rPr lang="en-US" sz="2800" b="1" dirty="0" smtClean="0">
                <a:solidFill>
                  <a:srgbClr val="FF0000"/>
                </a:solidFill>
              </a:rPr>
              <a:t>JYXC-660</a:t>
            </a:r>
            <a:r>
              <a:rPr lang="zh-CN" altLang="en-US" sz="2800" b="1" dirty="0" smtClean="0">
                <a:solidFill>
                  <a:srgbClr val="FF0000"/>
                </a:solidFill>
              </a:rPr>
              <a:t>型</a:t>
            </a:r>
            <a:endParaRPr lang="en-US" altLang="zh-CN" sz="2800" b="1" dirty="0" smtClean="0">
              <a:solidFill>
                <a:srgbClr val="FF0000"/>
              </a:solidFill>
            </a:endParaRPr>
          </a:p>
          <a:p>
            <a:pPr marL="514350" indent="-514350">
              <a:lnSpc>
                <a:spcPct val="125000"/>
              </a:lnSpc>
              <a:buFont typeface="+mj-ea"/>
              <a:buAutoNum type="circleNumDbPlain"/>
            </a:pPr>
            <a:r>
              <a:rPr lang="en-US" sz="2800" b="1" dirty="0" smtClean="0">
                <a:solidFill>
                  <a:srgbClr val="0303EB"/>
                </a:solidFill>
              </a:rPr>
              <a:t>JYXC-270</a:t>
            </a:r>
            <a:r>
              <a:rPr lang="zh-CN" altLang="en-US" sz="2800" b="1" dirty="0" smtClean="0">
                <a:solidFill>
                  <a:srgbClr val="0303EB"/>
                </a:solidFill>
              </a:rPr>
              <a:t>型</a:t>
            </a:r>
            <a:endParaRPr lang="en-US" altLang="zh-CN" sz="2800" b="1" dirty="0" smtClean="0">
              <a:solidFill>
                <a:srgbClr val="0303EB"/>
              </a:solidFill>
            </a:endParaRPr>
          </a:p>
          <a:p>
            <a:pPr marL="514350" indent="-514350">
              <a:lnSpc>
                <a:spcPct val="125000"/>
              </a:lnSpc>
              <a:buFont typeface="+mj-ea"/>
              <a:buAutoNum type="circleNumDbPlain"/>
            </a:pPr>
            <a:r>
              <a:rPr lang="en-US" sz="2800" b="1" dirty="0" smtClean="0">
                <a:solidFill>
                  <a:srgbClr val="00B0F0"/>
                </a:solidFill>
              </a:rPr>
              <a:t>JYJXC-J3000</a:t>
            </a:r>
            <a:r>
              <a:rPr lang="zh-CN" altLang="en-US" sz="2800" b="1" dirty="0" smtClean="0">
                <a:solidFill>
                  <a:srgbClr val="00B0F0"/>
                </a:solidFill>
              </a:rPr>
              <a:t>型</a:t>
            </a:r>
            <a:endParaRPr lang="en-US" altLang="zh-CN" sz="2800" b="1" dirty="0" smtClean="0">
              <a:solidFill>
                <a:srgbClr val="00B0F0"/>
              </a:solidFill>
            </a:endParaRPr>
          </a:p>
          <a:p>
            <a:pPr marL="514350" indent="-514350">
              <a:lnSpc>
                <a:spcPct val="125000"/>
              </a:lnSpc>
              <a:buFont typeface="+mj-ea"/>
              <a:buAutoNum type="circleNumDbPlain"/>
            </a:pPr>
            <a:r>
              <a:rPr lang="en-US" sz="2800" b="1" dirty="0" smtClean="0"/>
              <a:t>JYJXC135/220</a:t>
            </a:r>
            <a:r>
              <a:rPr lang="zh-CN" altLang="en-US" sz="2800" b="1" dirty="0" smtClean="0"/>
              <a:t>型</a:t>
            </a:r>
            <a:endParaRPr lang="en-US" altLang="zh-CN" sz="2800" b="1" dirty="0" smtClean="0"/>
          </a:p>
          <a:p>
            <a:pPr marL="514350" indent="-514350">
              <a:lnSpc>
                <a:spcPct val="125000"/>
              </a:lnSpc>
              <a:buFont typeface="+mj-ea"/>
              <a:buAutoNum type="circleNumDbPlain"/>
            </a:pPr>
            <a:r>
              <a:rPr lang="en-US" altLang="zh-CN" sz="2800" b="1" dirty="0" smtClean="0">
                <a:solidFill>
                  <a:srgbClr val="FF0000"/>
                </a:solidFill>
              </a:rPr>
              <a:t>JXJC-1700</a:t>
            </a:r>
            <a:r>
              <a:rPr lang="zh-CN" altLang="en-US" sz="2800" b="1" dirty="0" smtClean="0">
                <a:solidFill>
                  <a:srgbClr val="FF0000"/>
                </a:solidFill>
              </a:rPr>
              <a:t>型</a:t>
            </a:r>
            <a:endParaRPr lang="en-US" altLang="zh-CN" sz="2800" b="1" dirty="0" smtClean="0">
              <a:solidFill>
                <a:srgbClr val="FF0000"/>
              </a:solidFill>
            </a:endParaRPr>
          </a:p>
          <a:p>
            <a:pPr marL="514350" indent="-514350">
              <a:lnSpc>
                <a:spcPct val="125000"/>
              </a:lnSpc>
              <a:buFont typeface="+mj-ea"/>
              <a:buAutoNum type="circleNumDbPlain"/>
            </a:pPr>
            <a:r>
              <a:rPr lang="en-US" altLang="zh-CN" sz="2800" b="1" dirty="0" smtClean="0"/>
              <a:t>JPXC-1000</a:t>
            </a:r>
            <a:r>
              <a:rPr lang="zh-CN" altLang="en-US" sz="2800" b="1" dirty="0" smtClean="0"/>
              <a:t>型</a:t>
            </a:r>
            <a:endParaRPr lang="zh-CN" altLang="en-US" dirty="0"/>
          </a:p>
        </p:txBody>
      </p:sp>
      <p:sp>
        <p:nvSpPr>
          <p:cNvPr id="7" name="TextBox 5"/>
          <p:cNvSpPr txBox="1">
            <a:spLocks noChangeArrowheads="1"/>
          </p:cNvSpPr>
          <p:nvPr/>
        </p:nvSpPr>
        <p:spPr bwMode="auto">
          <a:xfrm>
            <a:off x="762756" y="2743194"/>
            <a:ext cx="5029200" cy="366713"/>
          </a:xfrm>
          <a:prstGeom prst="rect">
            <a:avLst/>
          </a:prstGeom>
          <a:noFill/>
          <a:ln w="9525">
            <a:noFill/>
            <a:miter lim="800000"/>
          </a:ln>
        </p:spPr>
        <p:txBody>
          <a:bodyPr>
            <a:spAutoFit/>
          </a:bodyPr>
          <a:lstStyle/>
          <a:p>
            <a:r>
              <a:rPr lang="en-US" altLang="zh-CN"/>
              <a:t>J    W   J    X     C—H   80/0.06</a:t>
            </a:r>
            <a:endParaRPr lang="en-US" altLang="zh-CN"/>
          </a:p>
        </p:txBody>
      </p:sp>
      <p:grpSp>
        <p:nvGrpSpPr>
          <p:cNvPr id="29" name="组合 28"/>
          <p:cNvGrpSpPr/>
          <p:nvPr/>
        </p:nvGrpSpPr>
        <p:grpSpPr>
          <a:xfrm>
            <a:off x="915156" y="3200394"/>
            <a:ext cx="3886200" cy="3329014"/>
            <a:chOff x="915156" y="3200394"/>
            <a:chExt cx="3886200" cy="2744788"/>
          </a:xfrm>
        </p:grpSpPr>
        <p:cxnSp>
          <p:nvCxnSpPr>
            <p:cNvPr id="8" name="直接连接符 17"/>
            <p:cNvCxnSpPr>
              <a:cxnSpLocks noChangeShapeType="1"/>
            </p:cNvCxnSpPr>
            <p:nvPr/>
          </p:nvCxnSpPr>
          <p:spPr bwMode="black">
            <a:xfrm rot="5400000">
              <a:off x="2478050" y="3618700"/>
              <a:ext cx="838200" cy="1588"/>
            </a:xfrm>
            <a:prstGeom prst="line">
              <a:avLst/>
            </a:prstGeom>
            <a:noFill/>
            <a:ln w="19050" algn="ctr">
              <a:solidFill>
                <a:srgbClr val="000080"/>
              </a:solidFill>
              <a:round/>
            </a:ln>
          </p:spPr>
        </p:cxnSp>
        <p:cxnSp>
          <p:nvCxnSpPr>
            <p:cNvPr id="9" name="直接连接符 8"/>
            <p:cNvCxnSpPr/>
            <p:nvPr/>
          </p:nvCxnSpPr>
          <p:spPr bwMode="black">
            <a:xfrm rot="5400000">
              <a:off x="3278150" y="3428200"/>
              <a:ext cx="4572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bwMode="black">
            <a:xfrm rot="10800000">
              <a:off x="3505956" y="3657594"/>
              <a:ext cx="12954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11" name="直接连接符 22"/>
            <p:cNvCxnSpPr>
              <a:cxnSpLocks noChangeShapeType="1"/>
            </p:cNvCxnSpPr>
            <p:nvPr/>
          </p:nvCxnSpPr>
          <p:spPr bwMode="black">
            <a:xfrm rot="10800000">
              <a:off x="2896356" y="4038594"/>
              <a:ext cx="1905000" cy="0"/>
            </a:xfrm>
            <a:prstGeom prst="line">
              <a:avLst/>
            </a:prstGeom>
            <a:noFill/>
            <a:ln w="19050" algn="ctr">
              <a:solidFill>
                <a:srgbClr val="000080"/>
              </a:solidFill>
              <a:round/>
            </a:ln>
          </p:spPr>
        </p:cxnSp>
        <p:cxnSp>
          <p:nvCxnSpPr>
            <p:cNvPr id="12" name="直接连接符 11"/>
            <p:cNvCxnSpPr/>
            <p:nvPr/>
          </p:nvCxnSpPr>
          <p:spPr>
            <a:xfrm rot="5400000">
              <a:off x="-454856" y="4571994"/>
              <a:ext cx="2741612"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13" name="直接连接符 13"/>
            <p:cNvCxnSpPr>
              <a:cxnSpLocks noChangeShapeType="1"/>
            </p:cNvCxnSpPr>
            <p:nvPr/>
          </p:nvCxnSpPr>
          <p:spPr bwMode="auto">
            <a:xfrm rot="16200000" flipH="1">
              <a:off x="115056" y="4381494"/>
              <a:ext cx="2362200" cy="0"/>
            </a:xfrm>
            <a:prstGeom prst="line">
              <a:avLst/>
            </a:prstGeom>
            <a:noFill/>
            <a:ln w="19050" algn="ctr">
              <a:solidFill>
                <a:srgbClr val="000080"/>
              </a:solidFill>
              <a:round/>
            </a:ln>
          </p:spPr>
        </p:cxnSp>
        <p:cxnSp>
          <p:nvCxnSpPr>
            <p:cNvPr id="14" name="直接连接符 13"/>
            <p:cNvCxnSpPr/>
            <p:nvPr/>
          </p:nvCxnSpPr>
          <p:spPr bwMode="black">
            <a:xfrm rot="5400000">
              <a:off x="687350" y="4190200"/>
              <a:ext cx="19812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15" name="直接连接符 14"/>
            <p:cNvCxnSpPr/>
            <p:nvPr/>
          </p:nvCxnSpPr>
          <p:spPr bwMode="black">
            <a:xfrm rot="5400000">
              <a:off x="1906550" y="3809200"/>
              <a:ext cx="12192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16" name="直接连接符 16"/>
            <p:cNvCxnSpPr>
              <a:cxnSpLocks noChangeShapeType="1"/>
            </p:cNvCxnSpPr>
            <p:nvPr/>
          </p:nvCxnSpPr>
          <p:spPr bwMode="black">
            <a:xfrm rot="5400000">
              <a:off x="1258056" y="4000494"/>
              <a:ext cx="1600200" cy="0"/>
            </a:xfrm>
            <a:prstGeom prst="line">
              <a:avLst/>
            </a:prstGeom>
            <a:noFill/>
            <a:ln w="19050" algn="ctr">
              <a:solidFill>
                <a:srgbClr val="000080"/>
              </a:solidFill>
              <a:round/>
            </a:ln>
          </p:spPr>
        </p:cxnSp>
        <p:cxnSp>
          <p:nvCxnSpPr>
            <p:cNvPr id="17" name="直接连接符 16"/>
            <p:cNvCxnSpPr/>
            <p:nvPr/>
          </p:nvCxnSpPr>
          <p:spPr bwMode="black">
            <a:xfrm rot="10800000">
              <a:off x="2515356" y="4419594"/>
              <a:ext cx="22860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18" name="直接连接符 33"/>
            <p:cNvCxnSpPr>
              <a:cxnSpLocks noChangeShapeType="1"/>
            </p:cNvCxnSpPr>
            <p:nvPr/>
          </p:nvCxnSpPr>
          <p:spPr bwMode="black">
            <a:xfrm rot="10800000">
              <a:off x="2058156" y="4800594"/>
              <a:ext cx="2743200" cy="1588"/>
            </a:xfrm>
            <a:prstGeom prst="line">
              <a:avLst/>
            </a:prstGeom>
            <a:noFill/>
            <a:ln w="19050" algn="ctr">
              <a:solidFill>
                <a:srgbClr val="000080"/>
              </a:solidFill>
              <a:round/>
            </a:ln>
          </p:spPr>
        </p:cxnSp>
        <p:cxnSp>
          <p:nvCxnSpPr>
            <p:cNvPr id="19" name="直接连接符 18"/>
            <p:cNvCxnSpPr/>
            <p:nvPr/>
          </p:nvCxnSpPr>
          <p:spPr>
            <a:xfrm rot="10800000">
              <a:off x="915156" y="5943594"/>
              <a:ext cx="38862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cxnSp>
          <p:nvCxnSpPr>
            <p:cNvPr id="20" name="直接连接符 37"/>
            <p:cNvCxnSpPr>
              <a:cxnSpLocks noChangeShapeType="1"/>
            </p:cNvCxnSpPr>
            <p:nvPr/>
          </p:nvCxnSpPr>
          <p:spPr bwMode="auto">
            <a:xfrm rot="10800000">
              <a:off x="1296156" y="5562594"/>
              <a:ext cx="3505200" cy="0"/>
            </a:xfrm>
            <a:prstGeom prst="line">
              <a:avLst/>
            </a:prstGeom>
            <a:noFill/>
            <a:ln w="19050" algn="ctr">
              <a:solidFill>
                <a:srgbClr val="000080"/>
              </a:solidFill>
              <a:round/>
            </a:ln>
          </p:spPr>
        </p:cxnSp>
        <p:cxnSp>
          <p:nvCxnSpPr>
            <p:cNvPr id="21" name="直接连接符 20"/>
            <p:cNvCxnSpPr/>
            <p:nvPr/>
          </p:nvCxnSpPr>
          <p:spPr bwMode="black">
            <a:xfrm rot="10800000">
              <a:off x="1677156" y="5181594"/>
              <a:ext cx="3124200" cy="1588"/>
            </a:xfrm>
            <a:prstGeom prst="line">
              <a:avLst/>
            </a:prstGeom>
            <a:ln w="19050">
              <a:solidFill>
                <a:srgbClr val="FF3300"/>
              </a:solidFill>
            </a:ln>
          </p:spPr>
          <p:style>
            <a:lnRef idx="1">
              <a:schemeClr val="dk1"/>
            </a:lnRef>
            <a:fillRef idx="0">
              <a:schemeClr val="dk1"/>
            </a:fillRef>
            <a:effectRef idx="0">
              <a:schemeClr val="dk1"/>
            </a:effectRef>
            <a:fontRef idx="minor">
              <a:schemeClr val="tx1"/>
            </a:fontRef>
          </p:style>
        </p:cxnSp>
      </p:grpSp>
      <p:sp>
        <p:nvSpPr>
          <p:cNvPr id="22" name="TextBox 49"/>
          <p:cNvSpPr txBox="1">
            <a:spLocks noChangeArrowheads="1"/>
          </p:cNvSpPr>
          <p:nvPr/>
        </p:nvSpPr>
        <p:spPr bwMode="auto">
          <a:xfrm>
            <a:off x="4691846" y="3314698"/>
            <a:ext cx="3314752" cy="584775"/>
          </a:xfrm>
          <a:prstGeom prst="rect">
            <a:avLst/>
          </a:prstGeom>
          <a:noFill/>
          <a:ln w="9525">
            <a:noFill/>
            <a:miter lim="800000"/>
          </a:ln>
        </p:spPr>
        <p:txBody>
          <a:bodyPr wrap="square">
            <a:spAutoFit/>
          </a:bodyPr>
          <a:lstStyle/>
          <a:p>
            <a:pPr algn="ctr"/>
            <a:r>
              <a:rPr lang="zh-CN" altLang="en-US" sz="1600" b="1" dirty="0">
                <a:latin typeface="宋体" panose="02010600030101010101" pitchFamily="2" charset="-122"/>
              </a:rPr>
              <a:t>前圈阻值</a:t>
            </a:r>
            <a:r>
              <a:rPr lang="en-US" altLang="zh-CN" sz="1600" b="1" dirty="0">
                <a:latin typeface="宋体" panose="02010600030101010101" pitchFamily="2" charset="-122"/>
              </a:rPr>
              <a:t>/</a:t>
            </a:r>
            <a:r>
              <a:rPr lang="zh-CN" altLang="en-US" sz="1600" b="1" dirty="0">
                <a:latin typeface="宋体" panose="02010600030101010101" pitchFamily="2" charset="-122"/>
              </a:rPr>
              <a:t>后圈阻值</a:t>
            </a:r>
            <a:endParaRPr lang="zh-CN" altLang="en-US" sz="1600" b="1" dirty="0">
              <a:latin typeface="宋体" panose="02010600030101010101" pitchFamily="2" charset="-122"/>
            </a:endParaRPr>
          </a:p>
          <a:p>
            <a:pPr algn="ctr"/>
            <a:r>
              <a:rPr lang="zh-CN" altLang="en-US" sz="1600" b="1" dirty="0">
                <a:latin typeface="宋体" panose="02010600030101010101" pitchFamily="2" charset="-122"/>
              </a:rPr>
              <a:t>（两圈阻值相等，取两者之和）</a:t>
            </a:r>
            <a:endParaRPr lang="zh-CN" altLang="en-US" sz="1600" b="1" dirty="0">
              <a:latin typeface="宋体" panose="02010600030101010101" pitchFamily="2" charset="-122"/>
            </a:endParaRPr>
          </a:p>
        </p:txBody>
      </p:sp>
      <p:sp>
        <p:nvSpPr>
          <p:cNvPr id="23" name="TextBox 50"/>
          <p:cNvSpPr txBox="1">
            <a:spLocks noChangeArrowheads="1"/>
          </p:cNvSpPr>
          <p:nvPr/>
        </p:nvSpPr>
        <p:spPr bwMode="auto">
          <a:xfrm>
            <a:off x="4906160" y="4029078"/>
            <a:ext cx="2209835" cy="338554"/>
          </a:xfrm>
          <a:prstGeom prst="rect">
            <a:avLst/>
          </a:prstGeom>
          <a:noFill/>
          <a:ln w="9525">
            <a:noFill/>
            <a:miter lim="800000"/>
          </a:ln>
        </p:spPr>
        <p:txBody>
          <a:bodyPr wrap="square">
            <a:spAutoFit/>
          </a:bodyPr>
          <a:lstStyle/>
          <a:p>
            <a:r>
              <a:rPr lang="zh-CN" altLang="en-US" sz="1600" b="1" dirty="0">
                <a:latin typeface="宋体" panose="02010600030101010101" pitchFamily="2" charset="-122"/>
              </a:rPr>
              <a:t>缓放（非缓放不标）</a:t>
            </a:r>
            <a:endParaRPr lang="zh-CN" altLang="en-US" sz="1600" b="1" dirty="0">
              <a:latin typeface="宋体" panose="02010600030101010101" pitchFamily="2" charset="-122"/>
            </a:endParaRPr>
          </a:p>
        </p:txBody>
      </p:sp>
      <p:sp>
        <p:nvSpPr>
          <p:cNvPr id="24" name="TextBox 51"/>
          <p:cNvSpPr txBox="1">
            <a:spLocks noChangeArrowheads="1"/>
          </p:cNvSpPr>
          <p:nvPr/>
        </p:nvSpPr>
        <p:spPr bwMode="auto">
          <a:xfrm>
            <a:off x="4906160" y="4529144"/>
            <a:ext cx="2670217" cy="338554"/>
          </a:xfrm>
          <a:prstGeom prst="rect">
            <a:avLst/>
          </a:prstGeom>
          <a:noFill/>
          <a:ln w="9525">
            <a:noFill/>
            <a:miter lim="800000"/>
          </a:ln>
        </p:spPr>
        <p:txBody>
          <a:bodyPr wrap="square">
            <a:spAutoFit/>
          </a:bodyPr>
          <a:lstStyle/>
          <a:p>
            <a:r>
              <a:rPr lang="zh-CN" altLang="en-US" sz="1600" b="1" dirty="0">
                <a:solidFill>
                  <a:srgbClr val="FF0000"/>
                </a:solidFill>
                <a:latin typeface="宋体" panose="02010600030101010101" pitchFamily="2" charset="-122"/>
              </a:rPr>
              <a:t>插入式（非插入不标）</a:t>
            </a:r>
            <a:endParaRPr lang="zh-CN" altLang="en-US" sz="1600" b="1" dirty="0">
              <a:solidFill>
                <a:srgbClr val="FF0000"/>
              </a:solidFill>
              <a:latin typeface="宋体" panose="02010600030101010101" pitchFamily="2" charset="-122"/>
            </a:endParaRPr>
          </a:p>
        </p:txBody>
      </p:sp>
      <p:sp>
        <p:nvSpPr>
          <p:cNvPr id="25" name="TextBox 52"/>
          <p:cNvSpPr txBox="1">
            <a:spLocks noChangeArrowheads="1"/>
          </p:cNvSpPr>
          <p:nvPr/>
        </p:nvSpPr>
        <p:spPr bwMode="auto">
          <a:xfrm>
            <a:off x="4906160" y="4957772"/>
            <a:ext cx="2670217" cy="338554"/>
          </a:xfrm>
          <a:prstGeom prst="rect">
            <a:avLst/>
          </a:prstGeom>
          <a:noFill/>
          <a:ln w="9525">
            <a:noFill/>
            <a:miter lim="800000"/>
          </a:ln>
        </p:spPr>
        <p:txBody>
          <a:bodyPr wrap="square">
            <a:spAutoFit/>
          </a:bodyPr>
          <a:lstStyle/>
          <a:p>
            <a:r>
              <a:rPr lang="zh-CN" altLang="en-US" sz="1600" b="1" dirty="0">
                <a:latin typeface="宋体" panose="02010600030101010101" pitchFamily="2" charset="-122"/>
              </a:rPr>
              <a:t>信号</a:t>
            </a:r>
            <a:endParaRPr lang="zh-CN" altLang="en-US" sz="1600" b="1" dirty="0">
              <a:latin typeface="宋体" panose="02010600030101010101" pitchFamily="2" charset="-122"/>
            </a:endParaRPr>
          </a:p>
        </p:txBody>
      </p:sp>
      <p:sp>
        <p:nvSpPr>
          <p:cNvPr id="26" name="TextBox 53"/>
          <p:cNvSpPr txBox="1">
            <a:spLocks noChangeArrowheads="1"/>
          </p:cNvSpPr>
          <p:nvPr/>
        </p:nvSpPr>
        <p:spPr bwMode="auto">
          <a:xfrm>
            <a:off x="4906160" y="5457838"/>
            <a:ext cx="3222676" cy="338554"/>
          </a:xfrm>
          <a:prstGeom prst="rect">
            <a:avLst/>
          </a:prstGeom>
          <a:noFill/>
          <a:ln w="9525">
            <a:noFill/>
            <a:miter lim="800000"/>
          </a:ln>
        </p:spPr>
        <p:txBody>
          <a:bodyPr wrap="square">
            <a:spAutoFit/>
          </a:bodyPr>
          <a:lstStyle/>
          <a:p>
            <a:r>
              <a:rPr lang="zh-CN" altLang="en-US" sz="1600" b="1" dirty="0">
                <a:solidFill>
                  <a:srgbClr val="FF0000"/>
                </a:solidFill>
                <a:latin typeface="宋体" panose="02010600030101010101" pitchFamily="2" charset="-122"/>
              </a:rPr>
              <a:t>加强接点（普通接点不标）</a:t>
            </a:r>
            <a:endParaRPr lang="zh-CN" altLang="en-US" sz="1600" b="1" dirty="0">
              <a:solidFill>
                <a:srgbClr val="FF0000"/>
              </a:solidFill>
              <a:latin typeface="宋体" panose="02010600030101010101" pitchFamily="2" charset="-122"/>
            </a:endParaRPr>
          </a:p>
        </p:txBody>
      </p:sp>
      <p:sp>
        <p:nvSpPr>
          <p:cNvPr id="27" name="TextBox 54"/>
          <p:cNvSpPr txBox="1">
            <a:spLocks noChangeArrowheads="1"/>
          </p:cNvSpPr>
          <p:nvPr/>
        </p:nvSpPr>
        <p:spPr bwMode="auto">
          <a:xfrm>
            <a:off x="4906160" y="5886466"/>
            <a:ext cx="2670217" cy="338554"/>
          </a:xfrm>
          <a:prstGeom prst="rect">
            <a:avLst/>
          </a:prstGeom>
          <a:noFill/>
          <a:ln w="9525">
            <a:noFill/>
            <a:miter lim="800000"/>
          </a:ln>
        </p:spPr>
        <p:txBody>
          <a:bodyPr wrap="square">
            <a:spAutoFit/>
          </a:bodyPr>
          <a:lstStyle/>
          <a:p>
            <a:r>
              <a:rPr lang="zh-CN" altLang="en-US" sz="1600" b="1" dirty="0">
                <a:latin typeface="宋体" panose="02010600030101010101" pitchFamily="2" charset="-122"/>
              </a:rPr>
              <a:t>无极</a:t>
            </a:r>
            <a:endParaRPr lang="zh-CN" altLang="en-US" sz="1600" b="1" dirty="0">
              <a:latin typeface="宋体" panose="02010600030101010101" pitchFamily="2" charset="-122"/>
            </a:endParaRPr>
          </a:p>
        </p:txBody>
      </p:sp>
      <p:sp>
        <p:nvSpPr>
          <p:cNvPr id="28" name="TextBox 55"/>
          <p:cNvSpPr txBox="1">
            <a:spLocks noChangeArrowheads="1"/>
          </p:cNvSpPr>
          <p:nvPr/>
        </p:nvSpPr>
        <p:spPr bwMode="auto">
          <a:xfrm>
            <a:off x="4906160" y="6315094"/>
            <a:ext cx="2670217" cy="338554"/>
          </a:xfrm>
          <a:prstGeom prst="rect">
            <a:avLst/>
          </a:prstGeom>
          <a:noFill/>
          <a:ln w="9525">
            <a:noFill/>
            <a:miter lim="800000"/>
          </a:ln>
        </p:spPr>
        <p:txBody>
          <a:bodyPr wrap="square">
            <a:spAutoFit/>
          </a:bodyPr>
          <a:lstStyle/>
          <a:p>
            <a:r>
              <a:rPr lang="zh-CN" altLang="en-US" sz="1600" b="1" dirty="0">
                <a:solidFill>
                  <a:srgbClr val="FF0000"/>
                </a:solidFill>
                <a:latin typeface="宋体" panose="02010600030101010101" pitchFamily="2" charset="-122"/>
              </a:rPr>
              <a:t>继电器</a:t>
            </a:r>
            <a:endParaRPr lang="zh-CN" altLang="en-US" sz="1600" b="1" dirty="0">
              <a:solidFill>
                <a:srgbClr val="FF0000"/>
              </a:solidFill>
              <a:latin typeface="宋体" panose="02010600030101010101"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05566" y="1242996"/>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7</a:t>
            </a:r>
            <a:r>
              <a:rPr lang="zh-CN" altLang="en-US" sz="2400" b="1" dirty="0" smtClean="0">
                <a:latin typeface="+mn-ea"/>
                <a:sym typeface="Arial" panose="020B0604020202020204" pitchFamily="34" charset="0"/>
              </a:rPr>
              <a:t>、</a:t>
            </a:r>
            <a:r>
              <a:rPr lang="zh-CN" altLang="en-US" sz="2400" b="1" dirty="0" smtClean="0"/>
              <a:t>安全型继电器的电气特性</a:t>
            </a:r>
            <a:r>
              <a:rPr lang="zh-CN" altLang="en-US" sz="2400" b="1" dirty="0" smtClean="0">
                <a:solidFill>
                  <a:srgbClr val="0303EB"/>
                </a:solidFill>
              </a:rPr>
              <a:t>（举例讨论）</a:t>
            </a:r>
            <a:endParaRPr lang="zh-CN" altLang="en-US" sz="2400" b="1" dirty="0">
              <a:solidFill>
                <a:srgbClr val="0303EB"/>
              </a:solidFill>
              <a:latin typeface="+mn-ea"/>
            </a:endParaRPr>
          </a:p>
        </p:txBody>
      </p:sp>
      <p:sp>
        <p:nvSpPr>
          <p:cNvPr id="30721" name="Rectangle 1"/>
          <p:cNvSpPr>
            <a:spLocks noChangeArrowheads="1"/>
          </p:cNvSpPr>
          <p:nvPr/>
        </p:nvSpPr>
        <p:spPr bwMode="auto">
          <a:xfrm>
            <a:off x="0" y="2243128"/>
            <a:ext cx="12241213" cy="4247317"/>
          </a:xfrm>
          <a:prstGeom prst="rect">
            <a:avLst/>
          </a:prstGeom>
          <a:noFill/>
          <a:ln w="9525">
            <a:solidFill>
              <a:srgbClr val="00AEEE"/>
            </a:solid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50000"/>
              </a:lnSpc>
              <a:spcBef>
                <a:spcPct val="0"/>
              </a:spcBef>
              <a:spcAft>
                <a:spcPct val="0"/>
              </a:spcAft>
              <a:buClrTx/>
              <a:buSzTx/>
              <a:buFontTx/>
              <a:buNone/>
            </a:pPr>
            <a:r>
              <a:rPr kumimoji="0" lang="zh-CN" altLang="zh-CN" sz="2000" b="1" i="0" u="none" strike="noStrike" cap="none" normalizeH="0" baseline="0" dirty="0" smtClean="0">
                <a:ln>
                  <a:noFill/>
                </a:ln>
                <a:solidFill>
                  <a:srgbClr val="FF0000"/>
                </a:solidFill>
                <a:effectLst/>
                <a:latin typeface="+mn-ea"/>
                <a:cs typeface="Times New Roman" panose="02020603050405020304" pitchFamily="18" charset="0"/>
              </a:rPr>
              <a:t>①</a:t>
            </a:r>
            <a:r>
              <a:rPr kumimoji="0" lang="zh-CN" sz="2000" b="1" i="0" u="none" strike="noStrike" cap="none" normalizeH="0" baseline="0" dirty="0" smtClean="0">
                <a:ln>
                  <a:noFill/>
                </a:ln>
                <a:solidFill>
                  <a:srgbClr val="FF0000"/>
                </a:solidFill>
                <a:effectLst/>
                <a:latin typeface="+mn-ea"/>
                <a:cs typeface="Times New Roman" panose="02020603050405020304" pitchFamily="18" charset="0"/>
              </a:rPr>
              <a:t>额定值</a:t>
            </a:r>
            <a:r>
              <a:rPr kumimoji="0" lang="zh-CN" sz="2000" b="1" i="0" u="none" strike="noStrike" cap="none" normalizeH="0" baseline="0" dirty="0" smtClean="0">
                <a:ln>
                  <a:noFill/>
                </a:ln>
                <a:solidFill>
                  <a:schemeClr val="tx1"/>
                </a:solidFill>
                <a:effectLst/>
                <a:latin typeface="+mn-ea"/>
                <a:cs typeface="Times New Roman" panose="02020603050405020304" pitchFamily="18" charset="0"/>
              </a:rPr>
              <a:t>：满足继电器安全系数所必须接入的电压或电流值。</a:t>
            </a:r>
            <a:r>
              <a:rPr kumimoji="0" lang="en-US" altLang="zh-CN" sz="2000" b="1" i="0" u="none" strike="noStrike" cap="none" normalizeH="0" baseline="0" dirty="0" smtClean="0">
                <a:ln>
                  <a:noFill/>
                </a:ln>
                <a:solidFill>
                  <a:schemeClr val="tx1"/>
                </a:solidFill>
                <a:effectLst/>
                <a:latin typeface="+mn-ea"/>
                <a:cs typeface="Times New Roman" panose="02020603050405020304" pitchFamily="18" charset="0"/>
              </a:rPr>
              <a:t>AX</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系列继电器的额定电压为</a:t>
            </a:r>
            <a:r>
              <a:rPr kumimoji="0" lang="en-US" altLang="zh-CN" sz="2000" b="1" i="0" u="none" strike="noStrike" cap="none" normalizeH="0" baseline="0" dirty="0" smtClean="0">
                <a:ln>
                  <a:noFill/>
                </a:ln>
                <a:solidFill>
                  <a:schemeClr val="tx1"/>
                </a:solidFill>
                <a:effectLst/>
                <a:latin typeface="+mn-ea"/>
                <a:cs typeface="Times New Roman" panose="02020603050405020304" pitchFamily="18" charset="0"/>
              </a:rPr>
              <a:t>24V</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，轨道继电器、灯丝继电器、道岔启动继电器除外。</a:t>
            </a:r>
            <a:endParaRPr kumimoji="0" lang="en-US" altLang="zh-CN" sz="2000" b="1" i="0" u="none" strike="noStrike" cap="none" normalizeH="0" baseline="0" dirty="0" smtClean="0">
              <a:ln>
                <a:noFill/>
              </a:ln>
              <a:solidFill>
                <a:schemeClr val="tx1"/>
              </a:solidFill>
              <a:effectLst/>
              <a:latin typeface="+mn-ea"/>
              <a:cs typeface="Times New Roman" panose="02020603050405020304" pitchFamily="18" charset="0"/>
            </a:endParaRPr>
          </a:p>
          <a:p>
            <a:pPr marL="0" marR="0" lvl="0" indent="266700" algn="l" defTabSz="914400" rtl="0" eaLnBrk="1" fontAlgn="base" latinLnBrk="0" hangingPunct="1">
              <a:lnSpc>
                <a:spcPct val="15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50000"/>
              </a:lnSpc>
              <a:spcBef>
                <a:spcPct val="0"/>
              </a:spcBef>
              <a:spcAft>
                <a:spcPct val="0"/>
              </a:spcAft>
              <a:buClrTx/>
              <a:buSzTx/>
              <a:buFontTx/>
              <a:buNone/>
            </a:pPr>
            <a:r>
              <a:rPr kumimoji="0" lang="zh-CN" altLang="en-US" sz="2000" b="1" i="0" u="none" strike="noStrike" cap="none" normalizeH="0" baseline="0" dirty="0" smtClean="0">
                <a:ln>
                  <a:noFill/>
                </a:ln>
                <a:solidFill>
                  <a:srgbClr val="0303EB"/>
                </a:solidFill>
                <a:effectLst/>
                <a:latin typeface="+mn-ea"/>
                <a:cs typeface="Times New Roman" panose="02020603050405020304" pitchFamily="18" charset="0"/>
              </a:rPr>
              <a:t>②工作值</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：向继电器线圈通电，直到前接点全部闭合，并满足规定接点压力所需要的最小电压或电流值。</a:t>
            </a:r>
            <a:r>
              <a:rPr kumimoji="0" lang="zh-CN" altLang="en-US" sz="2000" b="1" i="0" u="none" strike="noStrike" cap="none" normalizeH="0" baseline="0" dirty="0" smtClean="0">
                <a:ln>
                  <a:noFill/>
                </a:ln>
                <a:solidFill>
                  <a:srgbClr val="C00000"/>
                </a:solidFill>
                <a:effectLst/>
                <a:latin typeface="+mn-ea"/>
                <a:cs typeface="Times New Roman" panose="02020603050405020304" pitchFamily="18" charset="0"/>
              </a:rPr>
              <a:t>一般不大于额定值的</a:t>
            </a:r>
            <a:r>
              <a:rPr kumimoji="0" lang="en-US" altLang="zh-CN" sz="2000" b="1" i="0" u="none" strike="noStrike" cap="none" normalizeH="0" baseline="0" dirty="0" smtClean="0">
                <a:ln>
                  <a:noFill/>
                </a:ln>
                <a:solidFill>
                  <a:srgbClr val="C00000"/>
                </a:solidFill>
                <a:effectLst/>
                <a:latin typeface="+mn-ea"/>
                <a:cs typeface="Times New Roman" panose="02020603050405020304" pitchFamily="18" charset="0"/>
              </a:rPr>
              <a:t>70%</a:t>
            </a:r>
            <a:r>
              <a:rPr kumimoji="0" lang="zh-CN" altLang="en-US" sz="2000" b="1" i="0" u="none" strike="noStrike" cap="none" normalizeH="0" baseline="0" dirty="0" smtClean="0">
                <a:ln>
                  <a:noFill/>
                </a:ln>
                <a:solidFill>
                  <a:srgbClr val="C00000"/>
                </a:solidFill>
                <a:effectLst/>
                <a:latin typeface="+mn-ea"/>
                <a:cs typeface="Times New Roman" panose="02020603050405020304" pitchFamily="18" charset="0"/>
              </a:rPr>
              <a:t>。</a:t>
            </a:r>
            <a:endParaRPr kumimoji="0" lang="en-US" altLang="zh-CN" sz="2000" b="1" i="0" u="none" strike="noStrike" cap="none" normalizeH="0" baseline="0" dirty="0" smtClean="0">
              <a:ln>
                <a:noFill/>
              </a:ln>
              <a:solidFill>
                <a:srgbClr val="C00000"/>
              </a:solidFill>
              <a:effectLst/>
              <a:latin typeface="+mn-ea"/>
              <a:cs typeface="Times New Roman" panose="02020603050405020304" pitchFamily="18" charset="0"/>
            </a:endParaRPr>
          </a:p>
          <a:p>
            <a:pPr marL="0" marR="0" lvl="0" indent="266700" algn="l" defTabSz="914400" rtl="0" eaLnBrk="0" fontAlgn="base" latinLnBrk="0" hangingPunct="0">
              <a:lnSpc>
                <a:spcPct val="15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50000"/>
              </a:lnSpc>
              <a:spcBef>
                <a:spcPct val="0"/>
              </a:spcBef>
              <a:spcAft>
                <a:spcPct val="0"/>
              </a:spcAft>
              <a:buClrTx/>
              <a:buSzTx/>
              <a:buFontTx/>
              <a:buNone/>
            </a:pPr>
            <a:r>
              <a:rPr kumimoji="0" lang="zh-CN" altLang="en-US" sz="2000" b="1" i="0" u="none" strike="noStrike" cap="none" normalizeH="0" baseline="0" dirty="0" smtClean="0">
                <a:ln>
                  <a:noFill/>
                </a:ln>
                <a:solidFill>
                  <a:srgbClr val="0303EB"/>
                </a:solidFill>
                <a:effectLst/>
                <a:latin typeface="+mn-ea"/>
                <a:cs typeface="Times New Roman" panose="02020603050405020304" pitchFamily="18" charset="0"/>
              </a:rPr>
              <a:t>③反向工作值</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：向继电器线圈反向通电，直到衔铁止片与铁芯接触、全部前接点闭合，并满足接点压力需求的最小电压或电流值。一般略大于工作值，</a:t>
            </a:r>
            <a:r>
              <a:rPr kumimoji="0" lang="zh-CN" altLang="en-US" sz="2000" b="1" i="0" u="none" strike="noStrike" cap="none" normalizeH="0" baseline="0" dirty="0" smtClean="0">
                <a:ln>
                  <a:noFill/>
                </a:ln>
                <a:solidFill>
                  <a:srgbClr val="C00000"/>
                </a:solidFill>
                <a:effectLst/>
                <a:latin typeface="+mn-ea"/>
                <a:cs typeface="Times New Roman" panose="02020603050405020304" pitchFamily="18" charset="0"/>
              </a:rPr>
              <a:t>不大于工作值的</a:t>
            </a:r>
            <a:r>
              <a:rPr kumimoji="0" lang="en-US" altLang="zh-CN" sz="2000" b="1" i="0" u="none" strike="noStrike" cap="none" normalizeH="0" baseline="0" dirty="0" smtClean="0">
                <a:ln>
                  <a:noFill/>
                </a:ln>
                <a:solidFill>
                  <a:srgbClr val="C00000"/>
                </a:solidFill>
                <a:effectLst/>
                <a:latin typeface="+mn-ea"/>
                <a:cs typeface="Times New Roman" panose="02020603050405020304" pitchFamily="18" charset="0"/>
              </a:rPr>
              <a:t>120%</a:t>
            </a:r>
            <a:r>
              <a:rPr kumimoji="0" lang="zh-CN" altLang="en-US" sz="2000" b="1" i="0" u="none" strike="noStrike" cap="none" normalizeH="0" baseline="0" dirty="0" smtClean="0">
                <a:ln>
                  <a:noFill/>
                </a:ln>
                <a:solidFill>
                  <a:srgbClr val="C00000"/>
                </a:solidFill>
                <a:effectLst/>
                <a:latin typeface="+mn-ea"/>
                <a:cs typeface="Times New Roman" panose="02020603050405020304" pitchFamily="18" charset="0"/>
              </a:rPr>
              <a:t>。</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造成反向工作值大于工作值的原因是磁路剩磁的影响所致。</a:t>
            </a:r>
            <a:endParaRPr kumimoji="0" lang="zh-CN" altLang="en-US" sz="2000" b="1"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191252" y="1171558"/>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7</a:t>
            </a:r>
            <a:r>
              <a:rPr lang="zh-CN" altLang="en-US" sz="2400" b="1" dirty="0" smtClean="0">
                <a:latin typeface="+mn-ea"/>
                <a:sym typeface="Arial" panose="020B0604020202020204" pitchFamily="34" charset="0"/>
              </a:rPr>
              <a:t>、</a:t>
            </a:r>
            <a:r>
              <a:rPr lang="zh-CN" altLang="en-US" sz="2400" b="1" dirty="0" smtClean="0"/>
              <a:t>安全型继电器的电气特性</a:t>
            </a:r>
            <a:r>
              <a:rPr lang="zh-CN" altLang="en-US" sz="2400" b="1" dirty="0" smtClean="0">
                <a:solidFill>
                  <a:srgbClr val="0303EB"/>
                </a:solidFill>
              </a:rPr>
              <a:t>（举例讨论）</a:t>
            </a:r>
            <a:endParaRPr lang="zh-CN" altLang="en-US" sz="2400" b="1" dirty="0">
              <a:solidFill>
                <a:srgbClr val="0303EB"/>
              </a:solidFill>
              <a:latin typeface="+mn-ea"/>
            </a:endParaRPr>
          </a:p>
        </p:txBody>
      </p:sp>
      <p:sp>
        <p:nvSpPr>
          <p:cNvPr id="30721" name="Rectangle 1"/>
          <p:cNvSpPr>
            <a:spLocks noChangeArrowheads="1"/>
          </p:cNvSpPr>
          <p:nvPr/>
        </p:nvSpPr>
        <p:spPr bwMode="auto">
          <a:xfrm>
            <a:off x="0" y="1957376"/>
            <a:ext cx="12241213" cy="4401205"/>
          </a:xfrm>
          <a:prstGeom prst="rect">
            <a:avLst/>
          </a:prstGeom>
          <a:noFill/>
          <a:ln w="9525">
            <a:solidFill>
              <a:srgbClr val="00AEEE"/>
            </a:solidFill>
            <a:miter lim="800000"/>
          </a:ln>
          <a:effectLst/>
        </p:spPr>
        <p:txBody>
          <a:bodyPr vert="horz" wrap="square" lIns="91440" tIns="45720" rIns="91440" bIns="45720" numCol="1" anchor="ctr" anchorCtr="0" compatLnSpc="1">
            <a:spAutoFit/>
          </a:bodyPr>
          <a:lstStyle/>
          <a:p>
            <a:pPr marL="0" marR="0" lvl="0" indent="266700" algn="l" defTabSz="914400" rtl="0" eaLnBrk="0" fontAlgn="base" latinLnBrk="0" hangingPunct="0">
              <a:lnSpc>
                <a:spcPct val="150000"/>
              </a:lnSpc>
              <a:spcBef>
                <a:spcPct val="0"/>
              </a:spcBef>
              <a:spcAft>
                <a:spcPct val="0"/>
              </a:spcAft>
              <a:buClrTx/>
              <a:buSzTx/>
              <a:buFontTx/>
              <a:buNone/>
            </a:pPr>
            <a:r>
              <a:rPr kumimoji="0" lang="zh-CN" altLang="en-US" sz="2000" b="1" i="0" u="none" strike="noStrike" cap="none" normalizeH="0" baseline="0" dirty="0" smtClean="0">
                <a:ln>
                  <a:noFill/>
                </a:ln>
                <a:solidFill>
                  <a:srgbClr val="0303EB"/>
                </a:solidFill>
                <a:effectLst/>
                <a:latin typeface="+mn-ea"/>
                <a:cs typeface="Times New Roman" panose="02020603050405020304" pitchFamily="18" charset="0"/>
              </a:rPr>
              <a:t>④吸起值：</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使继电器动作所需要的最小电压或电流值。</a:t>
            </a:r>
            <a:endParaRPr kumimoji="0" lang="en-US" altLang="zh-CN" sz="2000" b="1" i="0" u="none" strike="noStrike" cap="none" normalizeH="0" baseline="0" dirty="0" smtClean="0">
              <a:ln>
                <a:noFill/>
              </a:ln>
              <a:solidFill>
                <a:schemeClr val="tx1"/>
              </a:solidFill>
              <a:effectLst/>
              <a:latin typeface="+mn-ea"/>
              <a:cs typeface="Times New Roman" panose="02020603050405020304" pitchFamily="18" charset="0"/>
            </a:endParaRPr>
          </a:p>
          <a:p>
            <a:pPr marL="0" marR="0" lvl="0" indent="266700" algn="l" defTabSz="914400" rtl="0" eaLnBrk="0" fontAlgn="base" latinLnBrk="0" hangingPunct="0">
              <a:lnSpc>
                <a:spcPct val="15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mn-ea"/>
              <a:cs typeface="宋体" panose="02010600030101010101" pitchFamily="2" charset="-122"/>
            </a:endParaRPr>
          </a:p>
          <a:p>
            <a:r>
              <a:rPr kumimoji="0" lang="zh-CN" altLang="en-US" sz="2000" b="1" i="0" u="none" strike="noStrike" cap="none" normalizeH="0" baseline="0" dirty="0" smtClean="0">
                <a:ln>
                  <a:noFill/>
                </a:ln>
                <a:solidFill>
                  <a:srgbClr val="0303EB"/>
                </a:solidFill>
                <a:effectLst/>
                <a:latin typeface="+mn-ea"/>
                <a:cs typeface="Calibri" panose="020F0502020204030204" pitchFamily="34" charset="0"/>
              </a:rPr>
              <a:t>  ⑤</a:t>
            </a:r>
            <a:r>
              <a:rPr kumimoji="0" lang="zh-CN" altLang="en-US" sz="2000" b="1" i="0" u="none" strike="noStrike" cap="none" normalizeH="0" baseline="0" dirty="0" smtClean="0">
                <a:ln>
                  <a:noFill/>
                </a:ln>
                <a:solidFill>
                  <a:srgbClr val="0303EB"/>
                </a:solidFill>
                <a:effectLst/>
                <a:latin typeface="+mn-ea"/>
                <a:cs typeface="Times New Roman" panose="02020603050405020304" pitchFamily="18" charset="0"/>
              </a:rPr>
              <a:t>释放值：</a:t>
            </a:r>
            <a:r>
              <a:rPr kumimoji="0" lang="zh-CN" altLang="en-US" sz="2000" b="1" i="0" u="none" strike="noStrike" cap="none" normalizeH="0" baseline="0" dirty="0" smtClean="0">
                <a:ln>
                  <a:noFill/>
                </a:ln>
                <a:solidFill>
                  <a:schemeClr val="tx1"/>
                </a:solidFill>
                <a:effectLst/>
                <a:latin typeface="+mn-ea"/>
                <a:cs typeface="Times New Roman" panose="02020603050405020304" pitchFamily="18" charset="0"/>
              </a:rPr>
              <a:t>向继电器通以规定的充磁值，然后逐渐降低电压或电流，至全部前接点断开时的最大电压或电流值。</a:t>
            </a:r>
            <a:endParaRPr kumimoji="0" lang="en-US" altLang="zh-CN" sz="2000" b="1" i="0" u="none" strike="noStrike" cap="none" normalizeH="0" baseline="0" dirty="0" smtClean="0">
              <a:ln>
                <a:noFill/>
              </a:ln>
              <a:solidFill>
                <a:schemeClr val="tx1"/>
              </a:solidFill>
              <a:effectLst/>
              <a:latin typeface="+mn-ea"/>
              <a:cs typeface="Times New Roman" panose="02020603050405020304" pitchFamily="18" charset="0"/>
            </a:endParaRPr>
          </a:p>
          <a:p>
            <a:endParaRPr lang="en-US" sz="2000" b="1" dirty="0" smtClean="0">
              <a:latin typeface="+mn-ea"/>
              <a:cs typeface="Times New Roman" panose="02020603050405020304" pitchFamily="18" charset="0"/>
            </a:endParaRPr>
          </a:p>
          <a:p>
            <a:r>
              <a:rPr lang="en-US" sz="2000" b="1" dirty="0" smtClean="0">
                <a:latin typeface="+mn-ea"/>
              </a:rPr>
              <a:t>    </a:t>
            </a:r>
            <a:r>
              <a:rPr lang="en-US" sz="2000" b="1" dirty="0" smtClean="0">
                <a:solidFill>
                  <a:srgbClr val="0303EB"/>
                </a:solidFill>
                <a:latin typeface="+mn-ea"/>
              </a:rPr>
              <a:t>⑥</a:t>
            </a:r>
            <a:r>
              <a:rPr lang="zh-CN" altLang="en-US" sz="2000" b="1" dirty="0" smtClean="0">
                <a:solidFill>
                  <a:srgbClr val="0303EB"/>
                </a:solidFill>
                <a:latin typeface="+mn-ea"/>
              </a:rPr>
              <a:t>过负载值：</a:t>
            </a:r>
            <a:r>
              <a:rPr lang="zh-CN" altLang="en-US" sz="2000" b="1" dirty="0" smtClean="0">
                <a:latin typeface="+mn-ea"/>
              </a:rPr>
              <a:t>继电器线圈不受破坏，电特性不受影响的最大允许接入的电压或电流值。此值一般为工作值的</a:t>
            </a:r>
            <a:r>
              <a:rPr lang="en-US" sz="2000" b="1" dirty="0" smtClean="0">
                <a:latin typeface="+mn-ea"/>
              </a:rPr>
              <a:t>4</a:t>
            </a:r>
            <a:r>
              <a:rPr lang="zh-CN" altLang="en-US" sz="2000" b="1" dirty="0" smtClean="0">
                <a:latin typeface="+mn-ea"/>
              </a:rPr>
              <a:t>倍。工作值一般为</a:t>
            </a:r>
            <a:r>
              <a:rPr lang="en-US" sz="2000" b="1" dirty="0" smtClean="0">
                <a:latin typeface="+mn-ea"/>
              </a:rPr>
              <a:t>24V</a:t>
            </a:r>
            <a:r>
              <a:rPr lang="zh-CN" altLang="en-US" sz="2000" b="1" dirty="0" smtClean="0">
                <a:latin typeface="+mn-ea"/>
              </a:rPr>
              <a:t>，过负载值为</a:t>
            </a:r>
            <a:r>
              <a:rPr lang="en-US" sz="2000" b="1" dirty="0" smtClean="0">
                <a:latin typeface="+mn-ea"/>
              </a:rPr>
              <a:t>96V</a:t>
            </a:r>
            <a:r>
              <a:rPr lang="zh-CN" altLang="en-US" sz="2000" b="1" dirty="0" smtClean="0">
                <a:latin typeface="+mn-ea"/>
              </a:rPr>
              <a:t>。</a:t>
            </a:r>
            <a:endParaRPr lang="en-US" altLang="zh-CN" sz="2000" b="1" dirty="0" smtClean="0">
              <a:latin typeface="+mn-ea"/>
            </a:endParaRPr>
          </a:p>
          <a:p>
            <a:endParaRPr lang="en-US" altLang="zh-CN" sz="2000" b="1" dirty="0" smtClean="0">
              <a:latin typeface="+mn-ea"/>
            </a:endParaRPr>
          </a:p>
          <a:p>
            <a:r>
              <a:rPr lang="zh-CN" altLang="en-US" sz="2000" b="1" dirty="0" smtClean="0">
                <a:latin typeface="+mn-ea"/>
              </a:rPr>
              <a:t>  </a:t>
            </a:r>
            <a:r>
              <a:rPr lang="zh-CN" altLang="en-US" sz="2000" b="1" dirty="0" smtClean="0">
                <a:solidFill>
                  <a:srgbClr val="0303EB"/>
                </a:solidFill>
                <a:latin typeface="+mn-ea"/>
              </a:rPr>
              <a:t>⑦转极值：</a:t>
            </a:r>
            <a:r>
              <a:rPr lang="zh-CN" altLang="en-US" sz="2000" b="1" dirty="0" smtClean="0">
                <a:latin typeface="+mn-ea"/>
              </a:rPr>
              <a:t>有极继电器衔铁转换位置的最小电压或电流值，分为正向转极值和反向转极值。</a:t>
            </a:r>
            <a:endParaRPr lang="en-US" altLang="zh-CN" sz="2000" b="1" dirty="0" smtClean="0">
              <a:latin typeface="+mn-ea"/>
            </a:endParaRPr>
          </a:p>
          <a:p>
            <a:endParaRPr lang="en-US" altLang="zh-CN" sz="2000" b="1" dirty="0" smtClean="0">
              <a:latin typeface="+mn-ea"/>
            </a:endParaRPr>
          </a:p>
          <a:p>
            <a:r>
              <a:rPr lang="zh-CN" altLang="en-US" sz="2000" b="1" dirty="0" smtClean="0">
                <a:latin typeface="+mn-ea"/>
              </a:rPr>
              <a:t>正向转极值是使有极继电器的衔铁由反位转换到定位，使定位接点全部闭合并满足规定接点压力时的正向最小电压或电流值；反向转极值是使有极继电器的衔铁由定位转换到反位，使反位接点全部闭合并满足规定接点压力时的反向最小电压或电流值</a:t>
            </a:r>
            <a:endParaRPr kumimoji="0" lang="zh-CN" altLang="en-US" sz="2000" b="1"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477004" y="1242996"/>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7</a:t>
            </a:r>
            <a:r>
              <a:rPr lang="zh-CN" altLang="en-US" sz="2400" b="1" dirty="0" smtClean="0">
                <a:latin typeface="+mn-ea"/>
                <a:sym typeface="Arial" panose="020B0604020202020204" pitchFamily="34" charset="0"/>
              </a:rPr>
              <a:t>、</a:t>
            </a:r>
            <a:r>
              <a:rPr lang="zh-CN" altLang="en-US" sz="2400" b="1" dirty="0" smtClean="0"/>
              <a:t>安全型继电器的电气特性</a:t>
            </a:r>
            <a:r>
              <a:rPr lang="zh-CN" altLang="en-US" sz="2400" b="1" dirty="0" smtClean="0">
                <a:solidFill>
                  <a:srgbClr val="0303EB"/>
                </a:solidFill>
              </a:rPr>
              <a:t>（举例讨论）</a:t>
            </a:r>
            <a:endParaRPr lang="zh-CN" altLang="en-US" sz="2400" b="1" dirty="0">
              <a:solidFill>
                <a:srgbClr val="0303EB"/>
              </a:solidFill>
              <a:latin typeface="+mn-ea"/>
            </a:endParaRPr>
          </a:p>
        </p:txBody>
      </p:sp>
      <p:sp>
        <p:nvSpPr>
          <p:cNvPr id="30721" name="Rectangle 1"/>
          <p:cNvSpPr>
            <a:spLocks noChangeArrowheads="1"/>
          </p:cNvSpPr>
          <p:nvPr/>
        </p:nvSpPr>
        <p:spPr bwMode="auto">
          <a:xfrm>
            <a:off x="0" y="2171690"/>
            <a:ext cx="12049961" cy="3785652"/>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b="1" dirty="0" smtClean="0">
                <a:latin typeface="+mn-ea"/>
              </a:rPr>
              <a:t>⑧反向不工作值：向偏极继电器线圈反向通电，继电器不动作的最大电压值。</a:t>
            </a:r>
            <a:endParaRPr lang="en-US" altLang="zh-CN" sz="2000" b="1" dirty="0" smtClean="0">
              <a:latin typeface="+mn-ea"/>
            </a:endParaRPr>
          </a:p>
          <a:p>
            <a:endParaRPr lang="zh-CN" altLang="en-US" sz="2000" b="1" dirty="0" smtClean="0">
              <a:latin typeface="+mn-ea"/>
            </a:endParaRPr>
          </a:p>
          <a:p>
            <a:r>
              <a:rPr lang="zh-CN" altLang="en-US" sz="2000" b="1" dirty="0" smtClean="0">
                <a:latin typeface="+mn-ea"/>
              </a:rPr>
              <a:t>释放值和工作值之比称为返还系数，返还系数高标志着继电器的落下灵敏度越高。规定普通继电器的返还系数不小于</a:t>
            </a:r>
            <a:r>
              <a:rPr lang="en-US" sz="2000" b="1" dirty="0" smtClean="0">
                <a:latin typeface="+mn-ea"/>
              </a:rPr>
              <a:t>30%</a:t>
            </a:r>
            <a:r>
              <a:rPr lang="zh-CN" altLang="en-US" sz="2000" b="1" dirty="0" smtClean="0">
                <a:latin typeface="+mn-ea"/>
              </a:rPr>
              <a:t>，缓放型继电器不小于</a:t>
            </a:r>
            <a:r>
              <a:rPr lang="en-US" sz="2000" b="1" dirty="0" smtClean="0">
                <a:latin typeface="+mn-ea"/>
              </a:rPr>
              <a:t>20%</a:t>
            </a:r>
            <a:r>
              <a:rPr lang="zh-CN" altLang="en-US" sz="2000" b="1" dirty="0" smtClean="0">
                <a:latin typeface="+mn-ea"/>
              </a:rPr>
              <a:t>，轨道继电器不小于</a:t>
            </a:r>
            <a:r>
              <a:rPr lang="en-US" sz="2000" b="1" dirty="0" smtClean="0">
                <a:latin typeface="+mn-ea"/>
              </a:rPr>
              <a:t>50%</a:t>
            </a:r>
            <a:r>
              <a:rPr lang="zh-CN" altLang="en-US" sz="2000" b="1" dirty="0" smtClean="0">
                <a:latin typeface="+mn-ea"/>
              </a:rPr>
              <a:t>。</a:t>
            </a:r>
            <a:endParaRPr lang="en-US" altLang="zh-CN" sz="2000" b="1" dirty="0" smtClean="0">
              <a:latin typeface="+mn-ea"/>
            </a:endParaRPr>
          </a:p>
          <a:p>
            <a:endParaRPr lang="zh-CN" altLang="en-US" sz="2000" b="1" dirty="0" smtClean="0">
              <a:latin typeface="+mn-ea"/>
            </a:endParaRPr>
          </a:p>
          <a:p>
            <a:r>
              <a:rPr lang="zh-CN" altLang="en-US" sz="2000" b="1" dirty="0" smtClean="0">
                <a:latin typeface="+mn-ea"/>
              </a:rPr>
              <a:t>⑨安全系数</a:t>
            </a:r>
            <a:endParaRPr lang="zh-CN" altLang="en-US" sz="2000" b="1" dirty="0" smtClean="0">
              <a:latin typeface="+mn-ea"/>
            </a:endParaRPr>
          </a:p>
          <a:p>
            <a:r>
              <a:rPr lang="zh-CN" altLang="en-US" sz="2000" b="1" dirty="0" smtClean="0">
                <a:latin typeface="+mn-ea"/>
              </a:rPr>
              <a:t>额定值与工作值之比，此值愈大，继电器工作愈稳定。</a:t>
            </a:r>
            <a:endParaRPr lang="en-US" altLang="zh-CN" sz="2000" b="1" dirty="0" smtClean="0">
              <a:latin typeface="+mn-ea"/>
            </a:endParaRPr>
          </a:p>
          <a:p>
            <a:endParaRPr lang="zh-CN" altLang="en-US" sz="2000" b="1" dirty="0" smtClean="0">
              <a:latin typeface="+mn-ea"/>
            </a:endParaRPr>
          </a:p>
          <a:p>
            <a:r>
              <a:rPr lang="zh-CN" altLang="en-US" sz="2000" b="1" dirty="0" smtClean="0">
                <a:latin typeface="+mn-ea"/>
              </a:rPr>
              <a:t>⑩返还系数：释放值与工作值之比。</a:t>
            </a:r>
            <a:endParaRPr lang="en-US" altLang="zh-CN" sz="2000" b="1" dirty="0" smtClean="0">
              <a:latin typeface="+mn-ea"/>
            </a:endParaRPr>
          </a:p>
          <a:p>
            <a:endParaRPr lang="en-US" altLang="zh-CN" sz="2000" b="1" dirty="0" smtClean="0">
              <a:latin typeface="+mn-ea"/>
            </a:endParaRPr>
          </a:p>
          <a:p>
            <a:r>
              <a:rPr lang="zh-CN" altLang="en-US" sz="2000" b="1" dirty="0" smtClean="0">
                <a:latin typeface="+mn-ea"/>
              </a:rPr>
              <a:t>返还系数范围在</a:t>
            </a:r>
            <a:r>
              <a:rPr lang="en-US" sz="2000" b="1" dirty="0" smtClean="0">
                <a:latin typeface="+mn-ea"/>
              </a:rPr>
              <a:t>0.2-0.99</a:t>
            </a:r>
            <a:r>
              <a:rPr lang="zh-CN" altLang="en-US" sz="2000" b="1" dirty="0" smtClean="0">
                <a:latin typeface="+mn-ea"/>
              </a:rPr>
              <a:t>之间。</a:t>
            </a:r>
            <a:r>
              <a:rPr lang="en-US" sz="2000" b="1" dirty="0" smtClean="0">
                <a:latin typeface="+mn-ea"/>
              </a:rPr>
              <a:t>AX</a:t>
            </a:r>
            <a:r>
              <a:rPr lang="zh-CN" altLang="en-US" sz="2000" b="1" dirty="0" smtClean="0">
                <a:latin typeface="+mn-ea"/>
              </a:rPr>
              <a:t>系列继电器的返还系数在</a:t>
            </a:r>
            <a:r>
              <a:rPr lang="en-US" sz="2000" b="1" dirty="0" smtClean="0">
                <a:latin typeface="+mn-ea"/>
              </a:rPr>
              <a:t>0.2-0.5</a:t>
            </a:r>
            <a:r>
              <a:rPr lang="zh-CN" altLang="en-US" sz="2000" b="1" dirty="0" smtClean="0">
                <a:latin typeface="+mn-ea"/>
              </a:rPr>
              <a:t>间。返还系数愈大，继电器对于电压或电流的变化反应愈灵敏。</a:t>
            </a:r>
            <a:endParaRPr lang="zh-CN" altLang="en-US" sz="2000" b="1" dirty="0">
              <a:latin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anose="020B0503020204020204" pitchFamily="34" charset="-122"/>
                <a:ea typeface="微软雅黑" panose="020B0503020204020204" pitchFamily="34" charset="-122"/>
              </a:rPr>
              <a:t>学习要点</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3" name="Rectangle 1"/>
          <p:cNvSpPr>
            <a:spLocks noChangeArrowheads="1"/>
          </p:cNvSpPr>
          <p:nvPr/>
        </p:nvSpPr>
        <p:spPr bwMode="auto">
          <a:xfrm>
            <a:off x="548442" y="1457310"/>
            <a:ext cx="11144328" cy="5170646"/>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50000"/>
              </a:lnSpc>
              <a:spcBef>
                <a:spcPct val="0"/>
              </a:spcBef>
              <a:spcAft>
                <a:spcPct val="0"/>
              </a:spcAft>
              <a:buClrTx/>
              <a:buSzTx/>
              <a:buFontTx/>
              <a:buNone/>
            </a:pPr>
            <a:r>
              <a:rPr kumimoji="0" lang="zh-CN" sz="2000" b="1" i="0" u="none" strike="noStrike" cap="none" normalizeH="0" baseline="0" dirty="0" smtClean="0">
                <a:ln>
                  <a:noFill/>
                </a:ln>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知识目标</a:t>
            </a:r>
            <a:r>
              <a:rPr kumimoji="0" lang="zh-CN" altLang="en-US" sz="2000" b="1" i="0" u="none" strike="noStrike" cap="none" normalizeH="0" baseline="0" dirty="0" smtClean="0">
                <a:ln>
                  <a:noFill/>
                </a:ln>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sz="2000" b="1" i="0" u="none" strike="noStrike" cap="none" normalizeH="0" baseline="0" dirty="0" smtClean="0">
              <a:ln>
                <a:noFill/>
              </a:ln>
              <a:solidFill>
                <a:srgbClr val="C00000"/>
              </a:solidFill>
              <a:effectLst/>
              <a:latin typeface="微软雅黑" panose="020B0503020204020204" pitchFamily="34" charset="-122"/>
              <a:ea typeface="微软雅黑" panose="020B0503020204020204" pitchFamily="34" charset="-122"/>
              <a:cs typeface="宋体" panose="02010600030101010101" pitchFamily="2" charset="-122"/>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掌握直流无极继电器的结构及工作原理；</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掌握偏极继电器、有极继电器、整流继电器的结构及工作原理；</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掌握交流二元继电器的结构及特点；</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了解安全型继电器的型号表示。</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720090" algn="l" defTabSz="914400" rtl="0" eaLnBrk="0" fontAlgn="base" latinLnBrk="0" hangingPunct="0">
              <a:lnSpc>
                <a:spcPct val="15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266700" algn="l" defTabSz="914400" rtl="0" eaLnBrk="0" fontAlgn="base" latinLnBrk="0" hangingPunct="0">
              <a:lnSpc>
                <a:spcPct val="150000"/>
              </a:lnSpc>
              <a:spcBef>
                <a:spcPct val="0"/>
              </a:spcBef>
              <a:spcAft>
                <a:spcPct val="0"/>
              </a:spcAft>
              <a:buClrTx/>
              <a:buSzTx/>
              <a:buFontTx/>
              <a:buNone/>
            </a:pPr>
            <a:r>
              <a:rPr kumimoji="0" lang="zh-CN" altLang="en-US" sz="2000" b="1" i="0" u="none" strike="noStrike" cap="none" normalizeH="0" baseline="0" dirty="0" smtClean="0">
                <a:ln>
                  <a:noFill/>
                </a:ln>
                <a:solidFill>
                  <a:srgbClr val="0303EB"/>
                </a:solidFill>
                <a:effectLst/>
                <a:latin typeface="微软雅黑" panose="020B0503020204020204" pitchFamily="34" charset="-122"/>
                <a:ea typeface="微软雅黑" panose="020B0503020204020204" pitchFamily="34" charset="-122"/>
                <a:cs typeface="Times New Roman" panose="02020603050405020304" pitchFamily="18" charset="0"/>
              </a:rPr>
              <a:t>技能目标：</a:t>
            </a:r>
            <a:endParaRPr kumimoji="0" lang="zh-CN" altLang="en-US" sz="2000" b="1" i="0" u="none" strike="noStrike" cap="none" normalizeH="0" baseline="0" dirty="0" smtClean="0">
              <a:ln>
                <a:noFill/>
              </a:ln>
              <a:solidFill>
                <a:srgbClr val="0303EB"/>
              </a:solidFill>
              <a:effectLst/>
              <a:latin typeface="微软雅黑" panose="020B0503020204020204" pitchFamily="34" charset="-122"/>
              <a:ea typeface="微软雅黑" panose="020B0503020204020204" pitchFamily="34" charset="-122"/>
              <a:cs typeface="宋体" panose="02010600030101010101" pitchFamily="2" charset="-122"/>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通过模拟实训掌握信号继电器的工作特点；</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认识不同类型的信号继电器；</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掌握交流二元继电器的结构及特点；</a:t>
            </a:r>
            <a:endPar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720090" defTabSz="914400" eaLnBrk="0" fontAlgn="base" hangingPunct="0">
              <a:lnSpc>
                <a:spcPct val="150000"/>
              </a:lnSpc>
              <a:spcBef>
                <a:spcPct val="0"/>
              </a:spcBef>
              <a:spcAft>
                <a:spcPct val="0"/>
              </a:spcAft>
            </a:pPr>
            <a:r>
              <a:rPr lang="en-US"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会使用信号继电器测试台及可调电源</a:t>
            </a:r>
            <a:r>
              <a:rPr lang="zh-CN" altLang="en-US" sz="2000" dirty="0" smtClean="0"/>
              <a:t>。</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pic>
        <p:nvPicPr>
          <p:cNvPr id="4" name="Picture 4" descr="d:\360浏览器\360\360se\360se6\User Data\temp\200912210104249.JPG"/>
          <p:cNvPicPr>
            <a:picLocks noChangeAspect="1" noChangeArrowheads="1"/>
          </p:cNvPicPr>
          <p:nvPr/>
        </p:nvPicPr>
        <p:blipFill>
          <a:blip r:embed="rId1"/>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5" name="TextBox 4"/>
          <p:cNvSpPr txBox="1"/>
          <p:nvPr/>
        </p:nvSpPr>
        <p:spPr>
          <a:xfrm>
            <a:off x="334128" y="1885938"/>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8</a:t>
            </a:r>
            <a:r>
              <a:rPr lang="zh-CN" altLang="en-US" sz="2400" b="1" dirty="0" smtClean="0">
                <a:latin typeface="+mn-ea"/>
                <a:sym typeface="Arial" panose="020B0604020202020204" pitchFamily="34" charset="0"/>
              </a:rPr>
              <a:t>、</a:t>
            </a:r>
            <a:r>
              <a:rPr lang="zh-CN" altLang="en-US" sz="2400" b="1" dirty="0" smtClean="0"/>
              <a:t>安全型继电器的时间特性</a:t>
            </a:r>
            <a:r>
              <a:rPr lang="zh-CN" altLang="en-US" sz="2400" b="1" dirty="0" smtClean="0">
                <a:solidFill>
                  <a:srgbClr val="0303EB"/>
                </a:solidFill>
              </a:rPr>
              <a:t>（举例讨论）</a:t>
            </a:r>
            <a:endParaRPr lang="zh-CN" altLang="en-US" sz="2400" b="1" dirty="0">
              <a:solidFill>
                <a:srgbClr val="0303EB"/>
              </a:solidFill>
              <a:latin typeface="+mn-ea"/>
            </a:endParaRPr>
          </a:p>
        </p:txBody>
      </p:sp>
      <p:sp>
        <p:nvSpPr>
          <p:cNvPr id="6" name="Line 6"/>
          <p:cNvSpPr>
            <a:spLocks noChangeShapeType="1"/>
          </p:cNvSpPr>
          <p:nvPr/>
        </p:nvSpPr>
        <p:spPr bwMode="auto">
          <a:xfrm>
            <a:off x="1977202" y="3192915"/>
            <a:ext cx="3810000" cy="0"/>
          </a:xfrm>
          <a:prstGeom prst="line">
            <a:avLst/>
          </a:prstGeom>
          <a:noFill/>
          <a:ln w="9525">
            <a:solidFill>
              <a:schemeClr val="tx1"/>
            </a:solidFill>
            <a:round/>
          </a:ln>
        </p:spPr>
        <p:txBody>
          <a:bodyPr/>
          <a:lstStyle/>
          <a:p>
            <a:endParaRPr lang="zh-CN" altLang="en-US"/>
          </a:p>
        </p:txBody>
      </p:sp>
      <p:sp>
        <p:nvSpPr>
          <p:cNvPr id="7" name="Line 7"/>
          <p:cNvSpPr>
            <a:spLocks noChangeShapeType="1"/>
          </p:cNvSpPr>
          <p:nvPr/>
        </p:nvSpPr>
        <p:spPr bwMode="auto">
          <a:xfrm>
            <a:off x="834202" y="3878715"/>
            <a:ext cx="6096000" cy="0"/>
          </a:xfrm>
          <a:prstGeom prst="line">
            <a:avLst/>
          </a:prstGeom>
          <a:noFill/>
          <a:ln w="9525">
            <a:solidFill>
              <a:schemeClr val="tx1"/>
            </a:solidFill>
            <a:round/>
          </a:ln>
        </p:spPr>
        <p:txBody>
          <a:bodyPr/>
          <a:lstStyle/>
          <a:p>
            <a:endParaRPr lang="zh-CN" altLang="en-US"/>
          </a:p>
        </p:txBody>
      </p:sp>
      <p:sp>
        <p:nvSpPr>
          <p:cNvPr id="8" name="Line 8"/>
          <p:cNvSpPr>
            <a:spLocks noChangeShapeType="1"/>
          </p:cNvSpPr>
          <p:nvPr/>
        </p:nvSpPr>
        <p:spPr bwMode="auto">
          <a:xfrm>
            <a:off x="1977202" y="3192915"/>
            <a:ext cx="0" cy="685800"/>
          </a:xfrm>
          <a:prstGeom prst="line">
            <a:avLst/>
          </a:prstGeom>
          <a:noFill/>
          <a:ln w="9525">
            <a:solidFill>
              <a:schemeClr val="tx1"/>
            </a:solidFill>
            <a:round/>
          </a:ln>
        </p:spPr>
        <p:txBody>
          <a:bodyPr/>
          <a:lstStyle/>
          <a:p>
            <a:endParaRPr lang="zh-CN" altLang="en-US"/>
          </a:p>
        </p:txBody>
      </p:sp>
      <p:sp>
        <p:nvSpPr>
          <p:cNvPr id="9" name="Line 9"/>
          <p:cNvSpPr>
            <a:spLocks noChangeShapeType="1"/>
          </p:cNvSpPr>
          <p:nvPr/>
        </p:nvSpPr>
        <p:spPr bwMode="auto">
          <a:xfrm>
            <a:off x="4110802" y="3192915"/>
            <a:ext cx="0" cy="685800"/>
          </a:xfrm>
          <a:prstGeom prst="line">
            <a:avLst/>
          </a:prstGeom>
          <a:noFill/>
          <a:ln w="9525">
            <a:solidFill>
              <a:schemeClr val="tx1"/>
            </a:solidFill>
            <a:round/>
          </a:ln>
        </p:spPr>
        <p:txBody>
          <a:bodyPr/>
          <a:lstStyle/>
          <a:p>
            <a:endParaRPr lang="zh-CN" altLang="en-US"/>
          </a:p>
        </p:txBody>
      </p:sp>
      <p:sp>
        <p:nvSpPr>
          <p:cNvPr id="10" name="Line 10"/>
          <p:cNvSpPr>
            <a:spLocks noChangeShapeType="1"/>
          </p:cNvSpPr>
          <p:nvPr/>
        </p:nvSpPr>
        <p:spPr bwMode="auto">
          <a:xfrm>
            <a:off x="5787202" y="3192915"/>
            <a:ext cx="0" cy="685800"/>
          </a:xfrm>
          <a:prstGeom prst="line">
            <a:avLst/>
          </a:prstGeom>
          <a:noFill/>
          <a:ln w="9525">
            <a:solidFill>
              <a:schemeClr val="tx1"/>
            </a:solidFill>
            <a:round/>
          </a:ln>
        </p:spPr>
        <p:txBody>
          <a:bodyPr/>
          <a:lstStyle/>
          <a:p>
            <a:endParaRPr lang="zh-CN" altLang="en-US"/>
          </a:p>
        </p:txBody>
      </p:sp>
      <p:sp>
        <p:nvSpPr>
          <p:cNvPr id="11" name="Line 11"/>
          <p:cNvSpPr>
            <a:spLocks noChangeShapeType="1"/>
          </p:cNvSpPr>
          <p:nvPr/>
        </p:nvSpPr>
        <p:spPr bwMode="auto">
          <a:xfrm>
            <a:off x="5787202" y="3192915"/>
            <a:ext cx="1143000" cy="685800"/>
          </a:xfrm>
          <a:prstGeom prst="line">
            <a:avLst/>
          </a:prstGeom>
          <a:noFill/>
          <a:ln w="9525">
            <a:solidFill>
              <a:schemeClr val="tx1"/>
            </a:solidFill>
            <a:round/>
          </a:ln>
        </p:spPr>
        <p:txBody>
          <a:bodyPr/>
          <a:lstStyle/>
          <a:p>
            <a:endParaRPr lang="zh-CN" altLang="en-US"/>
          </a:p>
        </p:txBody>
      </p:sp>
      <p:sp>
        <p:nvSpPr>
          <p:cNvPr id="12" name="Line 12"/>
          <p:cNvSpPr>
            <a:spLocks noChangeShapeType="1"/>
          </p:cNvSpPr>
          <p:nvPr/>
        </p:nvSpPr>
        <p:spPr bwMode="auto">
          <a:xfrm flipH="1">
            <a:off x="1443802" y="3192915"/>
            <a:ext cx="533400" cy="685800"/>
          </a:xfrm>
          <a:prstGeom prst="line">
            <a:avLst/>
          </a:prstGeom>
          <a:noFill/>
          <a:ln w="9525">
            <a:solidFill>
              <a:schemeClr val="tx1"/>
            </a:solidFill>
            <a:round/>
          </a:ln>
        </p:spPr>
        <p:txBody>
          <a:bodyPr/>
          <a:lstStyle/>
          <a:p>
            <a:endParaRPr lang="zh-CN" altLang="en-US"/>
          </a:p>
        </p:txBody>
      </p:sp>
      <p:sp>
        <p:nvSpPr>
          <p:cNvPr id="13" name="Line 13"/>
          <p:cNvSpPr>
            <a:spLocks noChangeShapeType="1"/>
          </p:cNvSpPr>
          <p:nvPr/>
        </p:nvSpPr>
        <p:spPr bwMode="auto">
          <a:xfrm flipH="1">
            <a:off x="834202" y="3192915"/>
            <a:ext cx="1143000" cy="685800"/>
          </a:xfrm>
          <a:prstGeom prst="line">
            <a:avLst/>
          </a:prstGeom>
          <a:noFill/>
          <a:ln w="9525">
            <a:solidFill>
              <a:schemeClr val="tx1"/>
            </a:solidFill>
            <a:round/>
          </a:ln>
        </p:spPr>
        <p:txBody>
          <a:bodyPr/>
          <a:lstStyle/>
          <a:p>
            <a:endParaRPr lang="zh-CN" altLang="en-US"/>
          </a:p>
        </p:txBody>
      </p:sp>
      <p:sp>
        <p:nvSpPr>
          <p:cNvPr id="14" name="Rectangle 14" descr="宽上对角线"/>
          <p:cNvSpPr>
            <a:spLocks noChangeArrowheads="1"/>
          </p:cNvSpPr>
          <p:nvPr/>
        </p:nvSpPr>
        <p:spPr bwMode="auto">
          <a:xfrm>
            <a:off x="1977202" y="3192915"/>
            <a:ext cx="2362200" cy="685800"/>
          </a:xfrm>
          <a:prstGeom prst="rect">
            <a:avLst/>
          </a:prstGeom>
          <a:pattFill prst="wdUpDiag">
            <a:fgClr>
              <a:srgbClr val="0000FF"/>
            </a:fgClr>
            <a:bgClr>
              <a:schemeClr val="bg1"/>
            </a:bgClr>
          </a:pattFill>
          <a:ln w="9525">
            <a:solidFill>
              <a:schemeClr val="tx1"/>
            </a:solidFill>
            <a:miter lim="800000"/>
          </a:ln>
        </p:spPr>
        <p:txBody>
          <a:bodyPr wrap="none" anchor="ctr"/>
          <a:lstStyle/>
          <a:p>
            <a:endParaRPr lang="zh-CN" altLang="en-US"/>
          </a:p>
        </p:txBody>
      </p:sp>
      <p:sp>
        <p:nvSpPr>
          <p:cNvPr id="15" name="Line 15"/>
          <p:cNvSpPr>
            <a:spLocks noChangeShapeType="1"/>
          </p:cNvSpPr>
          <p:nvPr/>
        </p:nvSpPr>
        <p:spPr bwMode="auto">
          <a:xfrm>
            <a:off x="834202" y="4488315"/>
            <a:ext cx="609600" cy="0"/>
          </a:xfrm>
          <a:prstGeom prst="line">
            <a:avLst/>
          </a:prstGeom>
          <a:noFill/>
          <a:ln w="28575">
            <a:solidFill>
              <a:schemeClr val="tx1"/>
            </a:solidFill>
            <a:round/>
            <a:headEnd type="triangle" w="med" len="med"/>
            <a:tailEnd type="triangle" w="med" len="med"/>
          </a:ln>
        </p:spPr>
        <p:txBody>
          <a:bodyPr/>
          <a:lstStyle/>
          <a:p>
            <a:endParaRPr lang="zh-CN" altLang="en-US" b="1"/>
          </a:p>
        </p:txBody>
      </p:sp>
      <p:sp>
        <p:nvSpPr>
          <p:cNvPr id="16" name="Line 16"/>
          <p:cNvSpPr>
            <a:spLocks noChangeShapeType="1"/>
          </p:cNvSpPr>
          <p:nvPr/>
        </p:nvSpPr>
        <p:spPr bwMode="auto">
          <a:xfrm>
            <a:off x="834202" y="4357696"/>
            <a:ext cx="0" cy="457200"/>
          </a:xfrm>
          <a:prstGeom prst="line">
            <a:avLst/>
          </a:prstGeom>
          <a:noFill/>
          <a:ln w="28575">
            <a:solidFill>
              <a:schemeClr val="tx1"/>
            </a:solidFill>
            <a:round/>
          </a:ln>
        </p:spPr>
        <p:txBody>
          <a:bodyPr/>
          <a:lstStyle/>
          <a:p>
            <a:endParaRPr lang="zh-CN" altLang="en-US"/>
          </a:p>
        </p:txBody>
      </p:sp>
      <p:sp>
        <p:nvSpPr>
          <p:cNvPr id="18" name="Line 18"/>
          <p:cNvSpPr>
            <a:spLocks noChangeShapeType="1"/>
          </p:cNvSpPr>
          <p:nvPr/>
        </p:nvSpPr>
        <p:spPr bwMode="auto">
          <a:xfrm>
            <a:off x="1977202" y="4357696"/>
            <a:ext cx="0" cy="457200"/>
          </a:xfrm>
          <a:prstGeom prst="line">
            <a:avLst/>
          </a:prstGeom>
          <a:noFill/>
          <a:ln w="28575">
            <a:solidFill>
              <a:schemeClr val="tx1"/>
            </a:solidFill>
            <a:round/>
          </a:ln>
        </p:spPr>
        <p:txBody>
          <a:bodyPr/>
          <a:lstStyle/>
          <a:p>
            <a:endParaRPr lang="zh-CN" altLang="en-US"/>
          </a:p>
        </p:txBody>
      </p:sp>
      <p:sp>
        <p:nvSpPr>
          <p:cNvPr id="19" name="Line 19"/>
          <p:cNvSpPr>
            <a:spLocks noChangeShapeType="1"/>
          </p:cNvSpPr>
          <p:nvPr/>
        </p:nvSpPr>
        <p:spPr bwMode="auto">
          <a:xfrm>
            <a:off x="4339402" y="4357696"/>
            <a:ext cx="0" cy="457200"/>
          </a:xfrm>
          <a:prstGeom prst="line">
            <a:avLst/>
          </a:prstGeom>
          <a:noFill/>
          <a:ln w="28575">
            <a:solidFill>
              <a:schemeClr val="tx1"/>
            </a:solidFill>
            <a:round/>
          </a:ln>
        </p:spPr>
        <p:txBody>
          <a:bodyPr/>
          <a:lstStyle/>
          <a:p>
            <a:endParaRPr lang="zh-CN" altLang="en-US"/>
          </a:p>
        </p:txBody>
      </p:sp>
      <p:sp>
        <p:nvSpPr>
          <p:cNvPr id="21" name="Line 21"/>
          <p:cNvSpPr>
            <a:spLocks noChangeShapeType="1"/>
          </p:cNvSpPr>
          <p:nvPr/>
        </p:nvSpPr>
        <p:spPr bwMode="auto">
          <a:xfrm>
            <a:off x="6930202" y="4357696"/>
            <a:ext cx="0" cy="457200"/>
          </a:xfrm>
          <a:prstGeom prst="line">
            <a:avLst/>
          </a:prstGeom>
          <a:noFill/>
          <a:ln w="28575">
            <a:solidFill>
              <a:schemeClr val="tx1"/>
            </a:solidFill>
            <a:round/>
          </a:ln>
        </p:spPr>
        <p:txBody>
          <a:bodyPr/>
          <a:lstStyle/>
          <a:p>
            <a:endParaRPr lang="zh-CN" altLang="en-US"/>
          </a:p>
        </p:txBody>
      </p:sp>
      <p:sp>
        <p:nvSpPr>
          <p:cNvPr id="22" name="Line 22"/>
          <p:cNvSpPr>
            <a:spLocks noChangeShapeType="1"/>
          </p:cNvSpPr>
          <p:nvPr/>
        </p:nvSpPr>
        <p:spPr bwMode="auto">
          <a:xfrm>
            <a:off x="1977202" y="4488315"/>
            <a:ext cx="2362200" cy="0"/>
          </a:xfrm>
          <a:prstGeom prst="line">
            <a:avLst/>
          </a:prstGeom>
          <a:noFill/>
          <a:ln w="28575">
            <a:solidFill>
              <a:schemeClr val="tx1"/>
            </a:solidFill>
            <a:round/>
            <a:headEnd type="triangle" w="med" len="med"/>
            <a:tailEnd type="triangle" w="med" len="med"/>
          </a:ln>
        </p:spPr>
        <p:txBody>
          <a:bodyPr/>
          <a:lstStyle/>
          <a:p>
            <a:endParaRPr lang="zh-CN" altLang="en-US" b="1"/>
          </a:p>
        </p:txBody>
      </p:sp>
      <p:sp>
        <p:nvSpPr>
          <p:cNvPr id="23" name="Line 23"/>
          <p:cNvSpPr>
            <a:spLocks noChangeShapeType="1"/>
          </p:cNvSpPr>
          <p:nvPr/>
        </p:nvSpPr>
        <p:spPr bwMode="auto">
          <a:xfrm>
            <a:off x="4339402" y="4488315"/>
            <a:ext cx="1447800" cy="0"/>
          </a:xfrm>
          <a:prstGeom prst="line">
            <a:avLst/>
          </a:prstGeom>
          <a:noFill/>
          <a:ln w="28575">
            <a:solidFill>
              <a:schemeClr val="tx1"/>
            </a:solidFill>
            <a:round/>
            <a:headEnd type="triangle" w="med" len="med"/>
            <a:tailEnd type="triangle" w="med" len="med"/>
          </a:ln>
        </p:spPr>
        <p:txBody>
          <a:bodyPr/>
          <a:lstStyle/>
          <a:p>
            <a:endParaRPr lang="zh-CN" altLang="en-US" b="1"/>
          </a:p>
        </p:txBody>
      </p:sp>
      <p:sp>
        <p:nvSpPr>
          <p:cNvPr id="24" name="Line 24"/>
          <p:cNvSpPr>
            <a:spLocks noChangeShapeType="1"/>
          </p:cNvSpPr>
          <p:nvPr/>
        </p:nvSpPr>
        <p:spPr bwMode="auto">
          <a:xfrm>
            <a:off x="5787202" y="4488315"/>
            <a:ext cx="1143000" cy="0"/>
          </a:xfrm>
          <a:prstGeom prst="line">
            <a:avLst/>
          </a:prstGeom>
          <a:noFill/>
          <a:ln w="28575">
            <a:solidFill>
              <a:schemeClr val="tx1"/>
            </a:solidFill>
            <a:round/>
            <a:headEnd type="triangle" w="med" len="med"/>
            <a:tailEnd type="triangle" w="med" len="med"/>
          </a:ln>
        </p:spPr>
        <p:txBody>
          <a:bodyPr/>
          <a:lstStyle/>
          <a:p>
            <a:endParaRPr lang="zh-CN" altLang="en-US" b="1"/>
          </a:p>
        </p:txBody>
      </p:sp>
      <p:sp>
        <p:nvSpPr>
          <p:cNvPr id="25" name="矩形 102"/>
          <p:cNvSpPr>
            <a:spLocks noChangeArrowheads="1"/>
          </p:cNvSpPr>
          <p:nvPr/>
        </p:nvSpPr>
        <p:spPr bwMode="auto">
          <a:xfrm>
            <a:off x="605602" y="3878715"/>
            <a:ext cx="311150" cy="366713"/>
          </a:xfrm>
          <a:prstGeom prst="rect">
            <a:avLst/>
          </a:prstGeom>
          <a:noFill/>
          <a:ln w="9525">
            <a:noFill/>
            <a:miter lim="800000"/>
          </a:ln>
        </p:spPr>
        <p:txBody>
          <a:bodyPr wrap="none">
            <a:spAutoFit/>
          </a:bodyPr>
          <a:lstStyle/>
          <a:p>
            <a:r>
              <a:rPr lang="en-US" altLang="zh-CN"/>
              <a:t>1</a:t>
            </a:r>
            <a:endParaRPr lang="en-US" altLang="zh-CN"/>
          </a:p>
        </p:txBody>
      </p:sp>
      <p:sp>
        <p:nvSpPr>
          <p:cNvPr id="26" name="矩形 102"/>
          <p:cNvSpPr>
            <a:spLocks noChangeArrowheads="1"/>
          </p:cNvSpPr>
          <p:nvPr/>
        </p:nvSpPr>
        <p:spPr bwMode="auto">
          <a:xfrm>
            <a:off x="1291402" y="3878715"/>
            <a:ext cx="311150" cy="366713"/>
          </a:xfrm>
          <a:prstGeom prst="rect">
            <a:avLst/>
          </a:prstGeom>
          <a:noFill/>
          <a:ln w="9525">
            <a:noFill/>
            <a:miter lim="800000"/>
          </a:ln>
        </p:spPr>
        <p:txBody>
          <a:bodyPr wrap="none">
            <a:spAutoFit/>
          </a:bodyPr>
          <a:lstStyle/>
          <a:p>
            <a:r>
              <a:rPr lang="en-US" altLang="zh-CN"/>
              <a:t>2</a:t>
            </a:r>
            <a:endParaRPr lang="en-US" altLang="zh-CN"/>
          </a:p>
        </p:txBody>
      </p:sp>
      <p:sp>
        <p:nvSpPr>
          <p:cNvPr id="27" name="矩形 102"/>
          <p:cNvSpPr>
            <a:spLocks noChangeArrowheads="1"/>
          </p:cNvSpPr>
          <p:nvPr/>
        </p:nvSpPr>
        <p:spPr bwMode="auto">
          <a:xfrm>
            <a:off x="1901002" y="3878715"/>
            <a:ext cx="311150" cy="366713"/>
          </a:xfrm>
          <a:prstGeom prst="rect">
            <a:avLst/>
          </a:prstGeom>
          <a:noFill/>
          <a:ln w="9525">
            <a:noFill/>
            <a:miter lim="800000"/>
          </a:ln>
        </p:spPr>
        <p:txBody>
          <a:bodyPr wrap="none">
            <a:spAutoFit/>
          </a:bodyPr>
          <a:lstStyle/>
          <a:p>
            <a:r>
              <a:rPr lang="en-US" altLang="zh-CN"/>
              <a:t>3</a:t>
            </a:r>
            <a:endParaRPr lang="en-US" altLang="zh-CN"/>
          </a:p>
        </p:txBody>
      </p:sp>
      <p:sp>
        <p:nvSpPr>
          <p:cNvPr id="28" name="矩形 102"/>
          <p:cNvSpPr>
            <a:spLocks noChangeArrowheads="1"/>
          </p:cNvSpPr>
          <p:nvPr/>
        </p:nvSpPr>
        <p:spPr bwMode="auto">
          <a:xfrm>
            <a:off x="4187002" y="3878715"/>
            <a:ext cx="311150" cy="366713"/>
          </a:xfrm>
          <a:prstGeom prst="rect">
            <a:avLst/>
          </a:prstGeom>
          <a:noFill/>
          <a:ln w="9525">
            <a:noFill/>
            <a:miter lim="800000"/>
          </a:ln>
        </p:spPr>
        <p:txBody>
          <a:bodyPr wrap="none">
            <a:spAutoFit/>
          </a:bodyPr>
          <a:lstStyle/>
          <a:p>
            <a:r>
              <a:rPr lang="en-US" altLang="zh-CN"/>
              <a:t>4</a:t>
            </a:r>
            <a:endParaRPr lang="en-US" altLang="zh-CN"/>
          </a:p>
        </p:txBody>
      </p:sp>
      <p:sp>
        <p:nvSpPr>
          <p:cNvPr id="29" name="矩形 102"/>
          <p:cNvSpPr>
            <a:spLocks noChangeArrowheads="1"/>
          </p:cNvSpPr>
          <p:nvPr/>
        </p:nvSpPr>
        <p:spPr bwMode="auto">
          <a:xfrm>
            <a:off x="5763416" y="4029078"/>
            <a:ext cx="457200" cy="366713"/>
          </a:xfrm>
          <a:prstGeom prst="rect">
            <a:avLst/>
          </a:prstGeom>
          <a:noFill/>
          <a:ln w="9525">
            <a:noFill/>
            <a:miter lim="800000"/>
          </a:ln>
        </p:spPr>
        <p:txBody>
          <a:bodyPr>
            <a:spAutoFit/>
          </a:bodyPr>
          <a:lstStyle/>
          <a:p>
            <a:r>
              <a:rPr lang="en-US" altLang="zh-CN" dirty="0"/>
              <a:t>5</a:t>
            </a:r>
            <a:endParaRPr lang="en-US" altLang="zh-CN" dirty="0"/>
          </a:p>
        </p:txBody>
      </p:sp>
      <p:sp>
        <p:nvSpPr>
          <p:cNvPr id="30" name="矩形 102"/>
          <p:cNvSpPr>
            <a:spLocks noChangeArrowheads="1"/>
          </p:cNvSpPr>
          <p:nvPr/>
        </p:nvSpPr>
        <p:spPr bwMode="auto">
          <a:xfrm>
            <a:off x="6777802" y="3878715"/>
            <a:ext cx="311150" cy="366713"/>
          </a:xfrm>
          <a:prstGeom prst="rect">
            <a:avLst/>
          </a:prstGeom>
          <a:noFill/>
          <a:ln w="9525">
            <a:noFill/>
            <a:miter lim="800000"/>
          </a:ln>
        </p:spPr>
        <p:txBody>
          <a:bodyPr wrap="none">
            <a:spAutoFit/>
          </a:bodyPr>
          <a:lstStyle/>
          <a:p>
            <a:r>
              <a:rPr lang="en-US" altLang="zh-CN"/>
              <a:t>6</a:t>
            </a:r>
            <a:endParaRPr lang="en-US" altLang="zh-CN"/>
          </a:p>
        </p:txBody>
      </p:sp>
      <p:sp>
        <p:nvSpPr>
          <p:cNvPr id="31" name="TextBox 105"/>
          <p:cNvSpPr txBox="1">
            <a:spLocks noChangeArrowheads="1"/>
          </p:cNvSpPr>
          <p:nvPr/>
        </p:nvSpPr>
        <p:spPr bwMode="auto">
          <a:xfrm>
            <a:off x="681802" y="5074105"/>
            <a:ext cx="457200" cy="523220"/>
          </a:xfrm>
          <a:prstGeom prst="rect">
            <a:avLst/>
          </a:prstGeom>
          <a:noFill/>
          <a:ln w="9525">
            <a:noFill/>
            <a:miter lim="800000"/>
          </a:ln>
        </p:spPr>
        <p:txBody>
          <a:bodyPr>
            <a:spAutoFit/>
          </a:bodyPr>
          <a:lstStyle/>
          <a:p>
            <a:r>
              <a:rPr lang="zh-CN" altLang="en-US" sz="1400" b="1">
                <a:latin typeface="宋体" panose="02010600030101010101" pitchFamily="2" charset="-122"/>
              </a:rPr>
              <a:t>通</a:t>
            </a:r>
            <a:endParaRPr lang="zh-CN" altLang="en-US" sz="1400" b="1">
              <a:latin typeface="宋体" panose="02010600030101010101" pitchFamily="2" charset="-122"/>
            </a:endParaRPr>
          </a:p>
          <a:p>
            <a:r>
              <a:rPr lang="zh-CN" altLang="en-US" sz="1400" b="1">
                <a:latin typeface="宋体" panose="02010600030101010101" pitchFamily="2" charset="-122"/>
              </a:rPr>
              <a:t>电</a:t>
            </a:r>
            <a:endParaRPr lang="zh-CN" altLang="en-US" sz="1400" b="1" baseline="-25000">
              <a:latin typeface="宋体" panose="02010600030101010101" pitchFamily="2" charset="-122"/>
            </a:endParaRPr>
          </a:p>
        </p:txBody>
      </p:sp>
      <p:sp>
        <p:nvSpPr>
          <p:cNvPr id="32" name="TextBox 105"/>
          <p:cNvSpPr txBox="1">
            <a:spLocks noChangeArrowheads="1"/>
          </p:cNvSpPr>
          <p:nvPr/>
        </p:nvSpPr>
        <p:spPr bwMode="auto">
          <a:xfrm>
            <a:off x="1291402" y="5074105"/>
            <a:ext cx="533400" cy="1169551"/>
          </a:xfrm>
          <a:prstGeom prst="rect">
            <a:avLst/>
          </a:prstGeom>
          <a:noFill/>
          <a:ln w="9525">
            <a:noFill/>
            <a:miter lim="800000"/>
          </a:ln>
        </p:spPr>
        <p:txBody>
          <a:bodyPr>
            <a:spAutoFit/>
          </a:bodyPr>
          <a:lstStyle/>
          <a:p>
            <a:r>
              <a:rPr lang="zh-CN" altLang="en-US" sz="1400" b="1">
                <a:latin typeface="宋体" panose="02010600030101010101" pitchFamily="2" charset="-122"/>
              </a:rPr>
              <a:t>后接点断开</a:t>
            </a:r>
            <a:endParaRPr lang="zh-CN" altLang="en-US" sz="1400" b="1" baseline="-25000">
              <a:latin typeface="宋体" panose="02010600030101010101" pitchFamily="2" charset="-122"/>
            </a:endParaRPr>
          </a:p>
        </p:txBody>
      </p:sp>
      <p:sp>
        <p:nvSpPr>
          <p:cNvPr id="33" name="TextBox 105"/>
          <p:cNvSpPr txBox="1">
            <a:spLocks noChangeArrowheads="1"/>
          </p:cNvSpPr>
          <p:nvPr/>
        </p:nvSpPr>
        <p:spPr bwMode="auto">
          <a:xfrm>
            <a:off x="1824802" y="5074105"/>
            <a:ext cx="457200" cy="1169551"/>
          </a:xfrm>
          <a:prstGeom prst="rect">
            <a:avLst/>
          </a:prstGeom>
          <a:noFill/>
          <a:ln w="9525">
            <a:noFill/>
            <a:miter lim="800000"/>
          </a:ln>
        </p:spPr>
        <p:txBody>
          <a:bodyPr>
            <a:spAutoFit/>
          </a:bodyPr>
          <a:lstStyle/>
          <a:p>
            <a:r>
              <a:rPr lang="zh-CN" altLang="en-US" sz="1400" b="1">
                <a:latin typeface="宋体" panose="02010600030101010101" pitchFamily="2" charset="-122"/>
              </a:rPr>
              <a:t>前接点闭合</a:t>
            </a:r>
            <a:endParaRPr lang="zh-CN" altLang="en-US" sz="1400" b="1" baseline="-25000">
              <a:latin typeface="宋体" panose="02010600030101010101" pitchFamily="2" charset="-122"/>
            </a:endParaRPr>
          </a:p>
        </p:txBody>
      </p:sp>
      <p:sp>
        <p:nvSpPr>
          <p:cNvPr id="34" name="TextBox 105"/>
          <p:cNvSpPr txBox="1">
            <a:spLocks noChangeArrowheads="1"/>
          </p:cNvSpPr>
          <p:nvPr/>
        </p:nvSpPr>
        <p:spPr bwMode="auto">
          <a:xfrm>
            <a:off x="4187002" y="5074105"/>
            <a:ext cx="457200" cy="523220"/>
          </a:xfrm>
          <a:prstGeom prst="rect">
            <a:avLst/>
          </a:prstGeom>
          <a:noFill/>
          <a:ln w="9525">
            <a:noFill/>
            <a:miter lim="800000"/>
          </a:ln>
        </p:spPr>
        <p:txBody>
          <a:bodyPr>
            <a:spAutoFit/>
          </a:bodyPr>
          <a:lstStyle/>
          <a:p>
            <a:r>
              <a:rPr lang="zh-CN" altLang="en-US" sz="1400" b="1" dirty="0">
                <a:latin typeface="宋体" panose="02010600030101010101" pitchFamily="2" charset="-122"/>
              </a:rPr>
              <a:t>断电</a:t>
            </a:r>
            <a:endParaRPr lang="zh-CN" altLang="en-US" sz="1400" b="1" baseline="-25000" dirty="0">
              <a:latin typeface="宋体" panose="02010600030101010101" pitchFamily="2" charset="-122"/>
            </a:endParaRPr>
          </a:p>
        </p:txBody>
      </p:sp>
      <p:sp>
        <p:nvSpPr>
          <p:cNvPr id="35" name="TextBox 105"/>
          <p:cNvSpPr txBox="1">
            <a:spLocks noChangeArrowheads="1"/>
          </p:cNvSpPr>
          <p:nvPr/>
        </p:nvSpPr>
        <p:spPr bwMode="auto">
          <a:xfrm>
            <a:off x="5558602" y="5074105"/>
            <a:ext cx="533400" cy="1169551"/>
          </a:xfrm>
          <a:prstGeom prst="rect">
            <a:avLst/>
          </a:prstGeom>
          <a:noFill/>
          <a:ln w="9525">
            <a:noFill/>
            <a:miter lim="800000"/>
          </a:ln>
        </p:spPr>
        <p:txBody>
          <a:bodyPr>
            <a:spAutoFit/>
          </a:bodyPr>
          <a:lstStyle/>
          <a:p>
            <a:r>
              <a:rPr lang="zh-CN" altLang="en-US" sz="1400" b="1">
                <a:latin typeface="宋体" panose="02010600030101010101" pitchFamily="2" charset="-122"/>
              </a:rPr>
              <a:t>前接点断开</a:t>
            </a:r>
            <a:endParaRPr lang="zh-CN" altLang="en-US" sz="1400" b="1" baseline="-25000">
              <a:latin typeface="宋体" panose="02010600030101010101" pitchFamily="2" charset="-122"/>
            </a:endParaRPr>
          </a:p>
        </p:txBody>
      </p:sp>
      <p:sp>
        <p:nvSpPr>
          <p:cNvPr id="36" name="TextBox 105"/>
          <p:cNvSpPr txBox="1">
            <a:spLocks noChangeArrowheads="1"/>
          </p:cNvSpPr>
          <p:nvPr/>
        </p:nvSpPr>
        <p:spPr bwMode="auto">
          <a:xfrm>
            <a:off x="6777802" y="5074105"/>
            <a:ext cx="457200" cy="1169551"/>
          </a:xfrm>
          <a:prstGeom prst="rect">
            <a:avLst/>
          </a:prstGeom>
          <a:noFill/>
          <a:ln w="9525">
            <a:noFill/>
            <a:miter lim="800000"/>
          </a:ln>
        </p:spPr>
        <p:txBody>
          <a:bodyPr>
            <a:spAutoFit/>
          </a:bodyPr>
          <a:lstStyle/>
          <a:p>
            <a:r>
              <a:rPr lang="zh-CN" altLang="en-US" sz="1400" b="1">
                <a:latin typeface="宋体" panose="02010600030101010101" pitchFamily="2" charset="-122"/>
              </a:rPr>
              <a:t>后接点闭合</a:t>
            </a:r>
            <a:endParaRPr lang="zh-CN" altLang="en-US" sz="1400" b="1" baseline="-25000">
              <a:latin typeface="宋体" panose="02010600030101010101" pitchFamily="2" charset="-122"/>
            </a:endParaRPr>
          </a:p>
        </p:txBody>
      </p:sp>
      <p:sp>
        <p:nvSpPr>
          <p:cNvPr id="37" name="TextBox 105"/>
          <p:cNvSpPr txBox="1">
            <a:spLocks noChangeArrowheads="1"/>
          </p:cNvSpPr>
          <p:nvPr/>
        </p:nvSpPr>
        <p:spPr bwMode="auto">
          <a:xfrm>
            <a:off x="2967802" y="3957640"/>
            <a:ext cx="990600" cy="366712"/>
          </a:xfrm>
          <a:prstGeom prst="rect">
            <a:avLst/>
          </a:prstGeom>
          <a:noFill/>
          <a:ln w="9525">
            <a:noFill/>
            <a:miter lim="800000"/>
          </a:ln>
        </p:spPr>
        <p:txBody>
          <a:bodyPr>
            <a:spAutoFit/>
          </a:bodyPr>
          <a:lstStyle/>
          <a:p>
            <a:r>
              <a:rPr lang="en-US" altLang="zh-CN" dirty="0">
                <a:latin typeface="宋体" panose="02010600030101010101" pitchFamily="2" charset="-122"/>
              </a:rPr>
              <a:t>t</a:t>
            </a:r>
            <a:r>
              <a:rPr lang="zh-CN" altLang="en-US" baseline="-25000" dirty="0">
                <a:latin typeface="宋体" panose="02010600030101010101" pitchFamily="2" charset="-122"/>
              </a:rPr>
              <a:t>工作</a:t>
            </a:r>
            <a:endParaRPr lang="zh-CN" altLang="en-US" baseline="-25000" dirty="0">
              <a:latin typeface="宋体" panose="02010600030101010101" pitchFamily="2" charset="-122"/>
            </a:endParaRPr>
          </a:p>
        </p:txBody>
      </p:sp>
      <p:sp>
        <p:nvSpPr>
          <p:cNvPr id="38" name="Line 39"/>
          <p:cNvSpPr>
            <a:spLocks noChangeShapeType="1"/>
          </p:cNvSpPr>
          <p:nvPr/>
        </p:nvSpPr>
        <p:spPr bwMode="auto">
          <a:xfrm>
            <a:off x="1443802" y="4488315"/>
            <a:ext cx="533400" cy="0"/>
          </a:xfrm>
          <a:prstGeom prst="line">
            <a:avLst/>
          </a:prstGeom>
          <a:noFill/>
          <a:ln w="28575">
            <a:solidFill>
              <a:schemeClr val="tx1"/>
            </a:solidFill>
            <a:round/>
            <a:headEnd type="triangle" w="med" len="med"/>
            <a:tailEnd type="triangle" w="med" len="med"/>
          </a:ln>
        </p:spPr>
        <p:txBody>
          <a:bodyPr/>
          <a:lstStyle/>
          <a:p>
            <a:endParaRPr lang="zh-CN" altLang="en-US" b="1"/>
          </a:p>
        </p:txBody>
      </p:sp>
      <p:sp>
        <p:nvSpPr>
          <p:cNvPr id="39" name="TextBox 105"/>
          <p:cNvSpPr txBox="1">
            <a:spLocks noChangeArrowheads="1"/>
          </p:cNvSpPr>
          <p:nvPr/>
        </p:nvSpPr>
        <p:spPr bwMode="auto">
          <a:xfrm>
            <a:off x="4796602" y="3957640"/>
            <a:ext cx="990600" cy="366712"/>
          </a:xfrm>
          <a:prstGeom prst="rect">
            <a:avLst/>
          </a:prstGeom>
          <a:noFill/>
          <a:ln w="9525">
            <a:noFill/>
            <a:miter lim="800000"/>
          </a:ln>
        </p:spPr>
        <p:txBody>
          <a:bodyPr>
            <a:spAutoFit/>
          </a:bodyPr>
          <a:lstStyle/>
          <a:p>
            <a:r>
              <a:rPr lang="en-US" altLang="zh-CN" dirty="0">
                <a:latin typeface="宋体" panose="02010600030101010101" pitchFamily="2" charset="-122"/>
              </a:rPr>
              <a:t>t</a:t>
            </a:r>
            <a:r>
              <a:rPr lang="zh-CN" altLang="en-US" baseline="-25000" dirty="0">
                <a:latin typeface="宋体" panose="02010600030101010101" pitchFamily="2" charset="-122"/>
              </a:rPr>
              <a:t>缓</a:t>
            </a:r>
            <a:endParaRPr lang="zh-CN" altLang="en-US" baseline="-25000" dirty="0">
              <a:latin typeface="宋体" panose="02010600030101010101" pitchFamily="2" charset="-122"/>
            </a:endParaRPr>
          </a:p>
        </p:txBody>
      </p:sp>
      <p:sp>
        <p:nvSpPr>
          <p:cNvPr id="40" name="TextBox 105"/>
          <p:cNvSpPr txBox="1">
            <a:spLocks noChangeArrowheads="1"/>
          </p:cNvSpPr>
          <p:nvPr/>
        </p:nvSpPr>
        <p:spPr bwMode="auto">
          <a:xfrm>
            <a:off x="6092002" y="3957640"/>
            <a:ext cx="990600" cy="366712"/>
          </a:xfrm>
          <a:prstGeom prst="rect">
            <a:avLst/>
          </a:prstGeom>
          <a:noFill/>
          <a:ln w="9525">
            <a:noFill/>
            <a:miter lim="800000"/>
          </a:ln>
        </p:spPr>
        <p:txBody>
          <a:bodyPr>
            <a:spAutoFit/>
          </a:bodyPr>
          <a:lstStyle/>
          <a:p>
            <a:r>
              <a:rPr lang="en-US" altLang="zh-CN" dirty="0">
                <a:latin typeface="宋体" panose="02010600030101010101" pitchFamily="2" charset="-122"/>
              </a:rPr>
              <a:t>t</a:t>
            </a:r>
            <a:r>
              <a:rPr lang="zh-CN" altLang="en-US" baseline="-25000" dirty="0">
                <a:latin typeface="宋体" panose="02010600030101010101" pitchFamily="2" charset="-122"/>
              </a:rPr>
              <a:t>运</a:t>
            </a:r>
            <a:endParaRPr lang="zh-CN" altLang="en-US" baseline="-25000" dirty="0">
              <a:latin typeface="宋体" panose="02010600030101010101" pitchFamily="2" charset="-122"/>
            </a:endParaRPr>
          </a:p>
        </p:txBody>
      </p:sp>
      <p:sp>
        <p:nvSpPr>
          <p:cNvPr id="41" name="TextBox 105"/>
          <p:cNvSpPr txBox="1">
            <a:spLocks noChangeArrowheads="1"/>
          </p:cNvSpPr>
          <p:nvPr/>
        </p:nvSpPr>
        <p:spPr bwMode="auto">
          <a:xfrm>
            <a:off x="1443802" y="3957640"/>
            <a:ext cx="990600" cy="366712"/>
          </a:xfrm>
          <a:prstGeom prst="rect">
            <a:avLst/>
          </a:prstGeom>
          <a:noFill/>
          <a:ln w="9525">
            <a:noFill/>
            <a:miter lim="800000"/>
          </a:ln>
        </p:spPr>
        <p:txBody>
          <a:bodyPr>
            <a:spAutoFit/>
          </a:bodyPr>
          <a:lstStyle/>
          <a:p>
            <a:r>
              <a:rPr lang="en-US" altLang="zh-CN" dirty="0">
                <a:latin typeface="宋体" panose="02010600030101010101" pitchFamily="2" charset="-122"/>
              </a:rPr>
              <a:t>t</a:t>
            </a:r>
            <a:r>
              <a:rPr lang="zh-CN" altLang="en-US" baseline="-25000" dirty="0">
                <a:latin typeface="宋体" panose="02010600030101010101" pitchFamily="2" charset="-122"/>
              </a:rPr>
              <a:t>运</a:t>
            </a:r>
            <a:endParaRPr lang="zh-CN" altLang="en-US" baseline="-25000" dirty="0">
              <a:latin typeface="宋体" panose="02010600030101010101" pitchFamily="2" charset="-122"/>
            </a:endParaRPr>
          </a:p>
        </p:txBody>
      </p:sp>
      <p:sp>
        <p:nvSpPr>
          <p:cNvPr id="42" name="TextBox 105"/>
          <p:cNvSpPr txBox="1">
            <a:spLocks noChangeArrowheads="1"/>
          </p:cNvSpPr>
          <p:nvPr/>
        </p:nvSpPr>
        <p:spPr bwMode="auto">
          <a:xfrm>
            <a:off x="910402" y="3948117"/>
            <a:ext cx="990600" cy="366713"/>
          </a:xfrm>
          <a:prstGeom prst="rect">
            <a:avLst/>
          </a:prstGeom>
          <a:noFill/>
          <a:ln w="9525">
            <a:noFill/>
            <a:miter lim="800000"/>
          </a:ln>
        </p:spPr>
        <p:txBody>
          <a:bodyPr>
            <a:spAutoFit/>
          </a:bodyPr>
          <a:lstStyle/>
          <a:p>
            <a:r>
              <a:rPr lang="en-US" altLang="zh-CN" dirty="0">
                <a:latin typeface="宋体" panose="02010600030101010101" pitchFamily="2" charset="-122"/>
              </a:rPr>
              <a:t>t</a:t>
            </a:r>
            <a:r>
              <a:rPr lang="zh-CN" altLang="en-US" baseline="-25000" dirty="0">
                <a:latin typeface="宋体" panose="02010600030101010101" pitchFamily="2" charset="-122"/>
              </a:rPr>
              <a:t>起</a:t>
            </a:r>
            <a:endParaRPr lang="zh-CN" altLang="en-US" baseline="-25000" dirty="0">
              <a:latin typeface="宋体" panose="02010600030101010101" pitchFamily="2" charset="-122"/>
            </a:endParaRPr>
          </a:p>
        </p:txBody>
      </p:sp>
      <p:sp>
        <p:nvSpPr>
          <p:cNvPr id="80" name="任意多边形 79"/>
          <p:cNvSpPr/>
          <p:nvPr/>
        </p:nvSpPr>
        <p:spPr>
          <a:xfrm>
            <a:off x="839244" y="4684734"/>
            <a:ext cx="1139868" cy="0"/>
          </a:xfrm>
          <a:custGeom>
            <a:avLst/>
            <a:gdLst>
              <a:gd name="connsiteX0" fmla="*/ 0 w 1139868"/>
              <a:gd name="connsiteY0" fmla="*/ 0 h 0"/>
              <a:gd name="connsiteX1" fmla="*/ 1139868 w 1139868"/>
              <a:gd name="connsiteY1" fmla="*/ 0 h 0"/>
            </a:gdLst>
            <a:ahLst/>
            <a:cxnLst>
              <a:cxn ang="0">
                <a:pos x="connsiteX0" y="connsiteY0"/>
              </a:cxn>
              <a:cxn ang="0">
                <a:pos x="connsiteX1" y="connsiteY1"/>
              </a:cxn>
            </a:cxnLst>
            <a:rect l="l" t="t" r="r" b="b"/>
            <a:pathLst>
              <a:path w="1139868">
                <a:moveTo>
                  <a:pt x="0" y="0"/>
                </a:moveTo>
                <a:lnTo>
                  <a:pt x="1139868" y="0"/>
                </a:lnTo>
              </a:path>
            </a:pathLst>
          </a:cu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1" name="TextBox 105"/>
          <p:cNvSpPr txBox="1">
            <a:spLocks noChangeArrowheads="1"/>
          </p:cNvSpPr>
          <p:nvPr/>
        </p:nvSpPr>
        <p:spPr bwMode="auto">
          <a:xfrm>
            <a:off x="905632" y="4743458"/>
            <a:ext cx="1143008" cy="338554"/>
          </a:xfrm>
          <a:prstGeom prst="rect">
            <a:avLst/>
          </a:prstGeom>
          <a:noFill/>
          <a:ln w="9525">
            <a:noFill/>
            <a:miter lim="800000"/>
          </a:ln>
        </p:spPr>
        <p:txBody>
          <a:bodyPr wrap="square">
            <a:spAutoFit/>
          </a:bodyPr>
          <a:lstStyle/>
          <a:p>
            <a:r>
              <a:rPr lang="zh-CN" altLang="en-US" sz="2400" b="1" baseline="-25000" dirty="0" smtClean="0">
                <a:solidFill>
                  <a:srgbClr val="FF0000"/>
                </a:solidFill>
                <a:latin typeface="宋体" panose="02010600030101010101" pitchFamily="2" charset="-122"/>
              </a:rPr>
              <a:t>吸和时间</a:t>
            </a:r>
            <a:endParaRPr lang="zh-CN" altLang="en-US" sz="2400" b="1" baseline="-25000" dirty="0">
              <a:solidFill>
                <a:srgbClr val="FF0000"/>
              </a:solidFill>
              <a:latin typeface="宋体" panose="02010600030101010101" pitchFamily="2" charset="-122"/>
            </a:endParaRPr>
          </a:p>
        </p:txBody>
      </p:sp>
      <p:sp>
        <p:nvSpPr>
          <p:cNvPr id="82" name="TextBox 105"/>
          <p:cNvSpPr txBox="1">
            <a:spLocks noChangeArrowheads="1"/>
          </p:cNvSpPr>
          <p:nvPr/>
        </p:nvSpPr>
        <p:spPr bwMode="auto">
          <a:xfrm>
            <a:off x="5263350" y="4743458"/>
            <a:ext cx="1143008" cy="338554"/>
          </a:xfrm>
          <a:prstGeom prst="rect">
            <a:avLst/>
          </a:prstGeom>
          <a:noFill/>
          <a:ln w="9525">
            <a:noFill/>
            <a:miter lim="800000"/>
          </a:ln>
        </p:spPr>
        <p:txBody>
          <a:bodyPr wrap="square">
            <a:spAutoFit/>
          </a:bodyPr>
          <a:lstStyle/>
          <a:p>
            <a:r>
              <a:rPr lang="zh-CN" altLang="en-US" sz="2400" b="1" baseline="-25000" dirty="0" smtClean="0">
                <a:solidFill>
                  <a:srgbClr val="FF0000"/>
                </a:solidFill>
                <a:latin typeface="宋体" panose="02010600030101010101" pitchFamily="2" charset="-122"/>
              </a:rPr>
              <a:t>返回时间</a:t>
            </a:r>
            <a:endParaRPr lang="zh-CN" altLang="en-US" sz="2400" b="1" baseline="-25000" dirty="0">
              <a:solidFill>
                <a:srgbClr val="FF0000"/>
              </a:solidFill>
              <a:latin typeface="宋体" panose="02010600030101010101" pitchFamily="2" charset="-122"/>
            </a:endParaRPr>
          </a:p>
        </p:txBody>
      </p:sp>
      <p:sp>
        <p:nvSpPr>
          <p:cNvPr id="83" name="任意多边形 82"/>
          <p:cNvSpPr/>
          <p:nvPr/>
        </p:nvSpPr>
        <p:spPr>
          <a:xfrm>
            <a:off x="4334656" y="4672019"/>
            <a:ext cx="2571768" cy="45719"/>
          </a:xfrm>
          <a:custGeom>
            <a:avLst/>
            <a:gdLst>
              <a:gd name="connsiteX0" fmla="*/ 0 w 1139868"/>
              <a:gd name="connsiteY0" fmla="*/ 0 h 0"/>
              <a:gd name="connsiteX1" fmla="*/ 1139868 w 1139868"/>
              <a:gd name="connsiteY1" fmla="*/ 0 h 0"/>
            </a:gdLst>
            <a:ahLst/>
            <a:cxnLst>
              <a:cxn ang="0">
                <a:pos x="connsiteX0" y="connsiteY0"/>
              </a:cxn>
              <a:cxn ang="0">
                <a:pos x="connsiteX1" y="connsiteY1"/>
              </a:cxn>
            </a:cxnLst>
            <a:rect l="l" t="t" r="r" b="b"/>
            <a:pathLst>
              <a:path w="1139868">
                <a:moveTo>
                  <a:pt x="0" y="0"/>
                </a:moveTo>
                <a:lnTo>
                  <a:pt x="1139868" y="0"/>
                </a:lnTo>
              </a:path>
            </a:pathLst>
          </a:cu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4" name="任意多边形 83"/>
          <p:cNvSpPr/>
          <p:nvPr/>
        </p:nvSpPr>
        <p:spPr>
          <a:xfrm>
            <a:off x="1427967" y="4384110"/>
            <a:ext cx="0" cy="225468"/>
          </a:xfrm>
          <a:custGeom>
            <a:avLst/>
            <a:gdLst>
              <a:gd name="connsiteX0" fmla="*/ 0 w 0"/>
              <a:gd name="connsiteY0" fmla="*/ 0 h 225468"/>
              <a:gd name="connsiteX1" fmla="*/ 0 w 0"/>
              <a:gd name="connsiteY1" fmla="*/ 225468 h 225468"/>
            </a:gdLst>
            <a:ahLst/>
            <a:cxnLst>
              <a:cxn ang="0">
                <a:pos x="connsiteX0" y="connsiteY0"/>
              </a:cxn>
              <a:cxn ang="0">
                <a:pos x="connsiteX1" y="connsiteY1"/>
              </a:cxn>
            </a:cxnLst>
            <a:rect l="l" t="t" r="r" b="b"/>
            <a:pathLst>
              <a:path h="225468">
                <a:moveTo>
                  <a:pt x="0" y="0"/>
                </a:moveTo>
                <a:lnTo>
                  <a:pt x="0" y="225468"/>
                </a:lnTo>
              </a:path>
            </a:pathLst>
          </a:custGeom>
          <a:ln w="19050">
            <a:solidFill>
              <a:srgbClr val="0303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5" name="任意多边形 84"/>
          <p:cNvSpPr/>
          <p:nvPr/>
        </p:nvSpPr>
        <p:spPr>
          <a:xfrm>
            <a:off x="5787025" y="3858016"/>
            <a:ext cx="0" cy="826718"/>
          </a:xfrm>
          <a:custGeom>
            <a:avLst/>
            <a:gdLst>
              <a:gd name="connsiteX0" fmla="*/ 0 w 0"/>
              <a:gd name="connsiteY0" fmla="*/ 0 h 826718"/>
              <a:gd name="connsiteX1" fmla="*/ 0 w 0"/>
              <a:gd name="connsiteY1" fmla="*/ 826718 h 826718"/>
            </a:gdLst>
            <a:ahLst/>
            <a:cxnLst>
              <a:cxn ang="0">
                <a:pos x="connsiteX0" y="connsiteY0"/>
              </a:cxn>
              <a:cxn ang="0">
                <a:pos x="connsiteX1" y="connsiteY1"/>
              </a:cxn>
            </a:cxnLst>
            <a:rect l="l" t="t" r="r" b="b"/>
            <a:pathLst>
              <a:path h="826718">
                <a:moveTo>
                  <a:pt x="0" y="0"/>
                </a:moveTo>
                <a:lnTo>
                  <a:pt x="0" y="826718"/>
                </a:lnTo>
              </a:path>
            </a:pathLst>
          </a:custGeom>
          <a:ln w="19050">
            <a:solidFill>
              <a:srgbClr val="0303EB"/>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6" name="矩形 85"/>
          <p:cNvSpPr/>
          <p:nvPr/>
        </p:nvSpPr>
        <p:spPr>
          <a:xfrm>
            <a:off x="8120870" y="2028814"/>
            <a:ext cx="1792863" cy="513859"/>
          </a:xfrm>
          <a:prstGeom prst="rect">
            <a:avLst/>
          </a:prstGeom>
        </p:spPr>
        <p:txBody>
          <a:bodyPr wrap="none">
            <a:spAutoFit/>
          </a:bodyPr>
          <a:lstStyle/>
          <a:p>
            <a:pPr marL="514350" indent="-514350">
              <a:lnSpc>
                <a:spcPct val="125000"/>
              </a:lnSpc>
            </a:pPr>
            <a:r>
              <a:rPr lang="en-US" altLang="zh-CN" sz="2400" b="1" dirty="0" smtClean="0"/>
              <a:t>JPXC-1000</a:t>
            </a:r>
            <a:r>
              <a:rPr lang="zh-CN" altLang="en-US" sz="2400" b="1" dirty="0" smtClean="0"/>
              <a:t>型</a:t>
            </a:r>
            <a:endParaRPr lang="zh-CN" altLang="en-US" dirty="0"/>
          </a:p>
        </p:txBody>
      </p:sp>
      <p:sp>
        <p:nvSpPr>
          <p:cNvPr id="87" name="TextBox 105"/>
          <p:cNvSpPr txBox="1">
            <a:spLocks noChangeArrowheads="1"/>
          </p:cNvSpPr>
          <p:nvPr/>
        </p:nvSpPr>
        <p:spPr bwMode="auto">
          <a:xfrm>
            <a:off x="8108799" y="2886070"/>
            <a:ext cx="2869591" cy="379591"/>
          </a:xfrm>
          <a:prstGeom prst="rect">
            <a:avLst/>
          </a:prstGeom>
          <a:noFill/>
          <a:ln w="9525">
            <a:noFill/>
            <a:miter lim="800000"/>
          </a:ln>
        </p:spPr>
        <p:txBody>
          <a:bodyPr wrap="square">
            <a:spAutoFit/>
          </a:bodyPr>
          <a:lstStyle/>
          <a:p>
            <a:r>
              <a:rPr lang="zh-CN" altLang="en-US" sz="2800" b="1" baseline="-25000" dirty="0" smtClean="0">
                <a:latin typeface="宋体" panose="02010600030101010101" pitchFamily="2" charset="-122"/>
              </a:rPr>
              <a:t>吸和时间：</a:t>
            </a:r>
            <a:r>
              <a:rPr lang="en-US" altLang="zh-CN" sz="2800" b="1" baseline="-25000" dirty="0" smtClean="0">
                <a:latin typeface="宋体" panose="02010600030101010101" pitchFamily="2" charset="-122"/>
              </a:rPr>
              <a:t>0.15s</a:t>
            </a:r>
            <a:endParaRPr lang="en-US" altLang="zh-CN" sz="2800" b="1" baseline="-25000" dirty="0" smtClean="0">
              <a:latin typeface="宋体" panose="02010600030101010101" pitchFamily="2" charset="-122"/>
            </a:endParaRPr>
          </a:p>
        </p:txBody>
      </p:sp>
      <p:sp>
        <p:nvSpPr>
          <p:cNvPr id="89" name="TextBox 105"/>
          <p:cNvSpPr txBox="1">
            <a:spLocks noChangeArrowheads="1"/>
          </p:cNvSpPr>
          <p:nvPr/>
        </p:nvSpPr>
        <p:spPr bwMode="auto">
          <a:xfrm>
            <a:off x="8120870" y="3457574"/>
            <a:ext cx="3429024" cy="666849"/>
          </a:xfrm>
          <a:prstGeom prst="rect">
            <a:avLst/>
          </a:prstGeom>
          <a:noFill/>
          <a:ln w="9525">
            <a:noFill/>
            <a:miter lim="800000"/>
          </a:ln>
        </p:spPr>
        <p:txBody>
          <a:bodyPr wrap="square">
            <a:spAutoFit/>
          </a:bodyPr>
          <a:lstStyle/>
          <a:p>
            <a:r>
              <a:rPr lang="zh-CN" altLang="en-US" sz="2800" b="1" baseline="-25000" dirty="0" smtClean="0">
                <a:latin typeface="宋体" panose="02010600030101010101" pitchFamily="2" charset="-122"/>
              </a:rPr>
              <a:t>返回时间：</a:t>
            </a:r>
            <a:r>
              <a:rPr lang="en-US" altLang="zh-CN" sz="2800" b="1" baseline="-25000" dirty="0" smtClean="0">
                <a:latin typeface="宋体" panose="02010600030101010101" pitchFamily="2" charset="-122"/>
              </a:rPr>
              <a:t>0.015</a:t>
            </a:r>
            <a:r>
              <a:rPr lang="zh-CN" altLang="en-US" sz="2800" b="1" baseline="-25000" dirty="0" smtClean="0">
                <a:latin typeface="宋体" panose="02010600030101010101" pitchFamily="2" charset="-122"/>
              </a:rPr>
              <a:t>～</a:t>
            </a:r>
            <a:r>
              <a:rPr lang="en-US" altLang="zh-CN" sz="2800" b="1" baseline="-25000" dirty="0" smtClean="0">
                <a:latin typeface="宋体" panose="02010600030101010101" pitchFamily="2" charset="-122"/>
              </a:rPr>
              <a:t>0.02s</a:t>
            </a:r>
            <a:endParaRPr lang="en-US" altLang="zh-CN" sz="2800" b="1" baseline="-25000" dirty="0" smtClean="0">
              <a:latin typeface="宋体" panose="02010600030101010101" pitchFamily="2" charset="-122"/>
            </a:endParaRPr>
          </a:p>
          <a:p>
            <a:endParaRPr lang="zh-CN" altLang="en-US" sz="2800" b="1" baseline="-25000" dirty="0">
              <a:latin typeface="宋体" panose="02010600030101010101" pitchFamily="2" charset="-122"/>
            </a:endParaRPr>
          </a:p>
        </p:txBody>
      </p:sp>
      <p:sp>
        <p:nvSpPr>
          <p:cNvPr id="90" name="矩形 89"/>
          <p:cNvSpPr/>
          <p:nvPr/>
        </p:nvSpPr>
        <p:spPr>
          <a:xfrm>
            <a:off x="7835118" y="1957376"/>
            <a:ext cx="3571900" cy="2357454"/>
          </a:xfrm>
          <a:prstGeom prst="rect">
            <a:avLst/>
          </a:prstGeom>
          <a:noFill/>
          <a:ln>
            <a:solidFill>
              <a:srgbClr val="00AEE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7835118" y="4743458"/>
            <a:ext cx="3594961" cy="1477328"/>
          </a:xfrm>
          <a:prstGeom prst="rect">
            <a:avLst/>
          </a:prstGeom>
          <a:solidFill>
            <a:schemeClr val="accent1">
              <a:lumMod val="20000"/>
              <a:lumOff val="80000"/>
            </a:schemeClr>
          </a:solidFill>
        </p:spPr>
        <p:txBody>
          <a:bodyPr wrap="square">
            <a:spAutoFit/>
          </a:bodyPr>
          <a:lstStyle/>
          <a:p>
            <a:pPr>
              <a:lnSpc>
                <a:spcPct val="150000"/>
              </a:lnSpc>
            </a:pPr>
            <a:r>
              <a:rPr lang="zh-CN" altLang="en-US" sz="2000" b="1" dirty="0" smtClean="0">
                <a:solidFill>
                  <a:srgbClr val="FF0000"/>
                </a:solidFill>
              </a:rPr>
              <a:t>改变继电器时间特性的方法：</a:t>
            </a:r>
            <a:endParaRPr lang="en-US" altLang="zh-CN" sz="2000" b="1" dirty="0" smtClean="0">
              <a:solidFill>
                <a:srgbClr val="FF0000"/>
              </a:solidFill>
            </a:endParaRPr>
          </a:p>
          <a:p>
            <a:pPr>
              <a:lnSpc>
                <a:spcPct val="150000"/>
              </a:lnSpc>
            </a:pPr>
            <a:r>
              <a:rPr lang="zh-CN" altLang="en-US" sz="2000" b="1" dirty="0" smtClean="0"/>
              <a:t>其一是改变继电器结构</a:t>
            </a:r>
            <a:endParaRPr lang="en-US" altLang="zh-CN" sz="2000" b="1" dirty="0" smtClean="0"/>
          </a:p>
          <a:p>
            <a:pPr>
              <a:lnSpc>
                <a:spcPct val="150000"/>
              </a:lnSpc>
            </a:pPr>
            <a:r>
              <a:rPr lang="zh-CN" altLang="en-US" sz="2000" b="1" dirty="0" smtClean="0"/>
              <a:t>其二是通过电路来实现</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diamond(in)">
                                      <p:cBhvr>
                                        <p:cTn id="7" dur="500"/>
                                        <p:tgtEl>
                                          <p:spTgt spid="9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wipe(up)">
                                      <p:cBhvr>
                                        <p:cTn id="10" dur="500"/>
                                        <p:tgtEl>
                                          <p:spTgt spid="8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wipe(up)">
                                      <p:cBhvr>
                                        <p:cTn id="15" dur="500"/>
                                        <p:tgtEl>
                                          <p:spTgt spid="87"/>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wipe(up)">
                                      <p:cBhvr>
                                        <p:cTn id="18" dur="500"/>
                                        <p:tgtEl>
                                          <p:spTgt spid="8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left)">
                                      <p:cBhvr>
                                        <p:cTn id="2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9" grpId="0"/>
      <p:bldP spid="90" grpId="0" animBg="1"/>
      <p:bldP spid="9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5" name="TextBox 4"/>
          <p:cNvSpPr txBox="1"/>
          <p:nvPr/>
        </p:nvSpPr>
        <p:spPr>
          <a:xfrm>
            <a:off x="334128" y="1242996"/>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9</a:t>
            </a:r>
            <a:r>
              <a:rPr lang="zh-CN" altLang="en-US" sz="2400" b="1" dirty="0" smtClean="0">
                <a:latin typeface="+mn-ea"/>
                <a:sym typeface="Arial" panose="020B0604020202020204" pitchFamily="34" charset="0"/>
              </a:rPr>
              <a:t>、</a:t>
            </a:r>
            <a:r>
              <a:rPr lang="zh-CN" altLang="en-US" sz="2400" b="1" dirty="0" smtClean="0"/>
              <a:t>安全型继电器的机械特性和牵引特性</a:t>
            </a:r>
            <a:r>
              <a:rPr lang="zh-CN" altLang="en-US" sz="2400" b="1" dirty="0" smtClean="0">
                <a:solidFill>
                  <a:srgbClr val="0303EB"/>
                </a:solidFill>
              </a:rPr>
              <a:t>（举例讨论）</a:t>
            </a:r>
            <a:endParaRPr lang="zh-CN" altLang="en-US" sz="2400" b="1" dirty="0">
              <a:solidFill>
                <a:srgbClr val="0303EB"/>
              </a:solidFill>
              <a:latin typeface="+mn-ea"/>
            </a:endParaRPr>
          </a:p>
        </p:txBody>
      </p:sp>
      <p:sp>
        <p:nvSpPr>
          <p:cNvPr id="7" name="圆角矩形 6"/>
          <p:cNvSpPr/>
          <p:nvPr/>
        </p:nvSpPr>
        <p:spPr bwMode="auto">
          <a:xfrm>
            <a:off x="1262822" y="2898780"/>
            <a:ext cx="8358246" cy="1273174"/>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zh-CN" altLang="en-US" sz="2400"/>
          </a:p>
        </p:txBody>
      </p:sp>
      <p:grpSp>
        <p:nvGrpSpPr>
          <p:cNvPr id="8" name="组合 8"/>
          <p:cNvGrpSpPr/>
          <p:nvPr/>
        </p:nvGrpSpPr>
        <p:grpSpPr bwMode="auto">
          <a:xfrm>
            <a:off x="477005" y="2398714"/>
            <a:ext cx="2071702" cy="642938"/>
            <a:chOff x="571212" y="2345526"/>
            <a:chExt cx="1571896" cy="1151917"/>
          </a:xfrm>
        </p:grpSpPr>
        <p:sp>
          <p:nvSpPr>
            <p:cNvPr id="9" name="圆角矩形 4"/>
            <p:cNvSpPr/>
            <p:nvPr/>
          </p:nvSpPr>
          <p:spPr>
            <a:xfrm>
              <a:off x="571212" y="2345526"/>
              <a:ext cx="1571896" cy="1151917"/>
            </a:xfrm>
            <a:prstGeom prst="roundRect">
              <a:avLst/>
            </a:prstGeom>
            <a:solidFill>
              <a:schemeClr val="accent2">
                <a:lumMod val="75000"/>
              </a:schemeClr>
            </a:solidFill>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zh-CN" altLang="en-US" sz="2400">
                <a:solidFill>
                  <a:schemeClr val="bg1"/>
                </a:solidFill>
              </a:endParaRPr>
            </a:p>
          </p:txBody>
        </p:sp>
        <p:sp>
          <p:nvSpPr>
            <p:cNvPr id="10" name="TextBox 9"/>
            <p:cNvSpPr txBox="1"/>
            <p:nvPr/>
          </p:nvSpPr>
          <p:spPr>
            <a:xfrm>
              <a:off x="629767" y="2479206"/>
              <a:ext cx="1493172" cy="827672"/>
            </a:xfrm>
            <a:prstGeom prst="rect">
              <a:avLst/>
            </a:prstGeom>
            <a:noFill/>
          </p:spPr>
          <p:txBody>
            <a:bodyPr>
              <a:spAutoFit/>
            </a:bodyPr>
            <a:lstStyle/>
            <a:p>
              <a:pPr algn="ctr" fontAlgn="auto">
                <a:spcBef>
                  <a:spcPts val="0"/>
                </a:spcBef>
                <a:spcAft>
                  <a:spcPts val="0"/>
                </a:spcAft>
                <a:defRPr/>
              </a:pPr>
              <a:r>
                <a:rPr lang="zh-CN" altLang="en-US" sz="2400" b="1" dirty="0" smtClean="0">
                  <a:solidFill>
                    <a:schemeClr val="bg1"/>
                  </a:solidFill>
                </a:rPr>
                <a:t>机械特性</a:t>
              </a:r>
              <a:endParaRPr lang="zh-CN" altLang="en-US" sz="2400" b="1" dirty="0">
                <a:solidFill>
                  <a:schemeClr val="bg1"/>
                </a:solidFill>
                <a:latin typeface="+mj-ea"/>
                <a:ea typeface="+mj-ea"/>
              </a:endParaRPr>
            </a:p>
          </p:txBody>
        </p:sp>
      </p:grpSp>
      <p:sp>
        <p:nvSpPr>
          <p:cNvPr id="11" name="矩形 10"/>
          <p:cNvSpPr>
            <a:spLocks noChangeArrowheads="1"/>
          </p:cNvSpPr>
          <p:nvPr/>
        </p:nvSpPr>
        <p:spPr bwMode="auto">
          <a:xfrm>
            <a:off x="1405698" y="3113094"/>
            <a:ext cx="8001000" cy="962956"/>
          </a:xfrm>
          <a:prstGeom prst="rect">
            <a:avLst/>
          </a:prstGeom>
          <a:noFill/>
          <a:ln w="9525">
            <a:noFill/>
            <a:miter lim="800000"/>
          </a:ln>
        </p:spPr>
        <p:txBody>
          <a:bodyPr>
            <a:spAutoFit/>
          </a:bodyPr>
          <a:lstStyle/>
          <a:p>
            <a:pPr>
              <a:lnSpc>
                <a:spcPct val="150000"/>
              </a:lnSpc>
            </a:pPr>
            <a:r>
              <a:rPr lang="zh-CN" altLang="en-US" sz="2000" b="1" dirty="0" smtClean="0"/>
              <a:t>继电器的机械力</a:t>
            </a:r>
            <a:r>
              <a:rPr lang="en-US" sz="2000" b="1" dirty="0" smtClean="0"/>
              <a:t> </a:t>
            </a:r>
            <a:r>
              <a:rPr lang="en-US" altLang="zh-CN" sz="2000" dirty="0" smtClean="0">
                <a:latin typeface="宋体" panose="02010600030101010101" pitchFamily="2" charset="-122"/>
              </a:rPr>
              <a:t>F</a:t>
            </a:r>
            <a:r>
              <a:rPr lang="en-US" altLang="zh-CN" sz="2000" baseline="-25000" dirty="0" smtClean="0">
                <a:latin typeface="宋体" panose="02010600030101010101" pitchFamily="2" charset="-122"/>
              </a:rPr>
              <a:t>J</a:t>
            </a:r>
            <a:r>
              <a:rPr lang="zh-CN" altLang="en-US" sz="2000" b="1" dirty="0" smtClean="0"/>
              <a:t>是随着衔铁与铁芯间的气隙</a:t>
            </a:r>
            <a:r>
              <a:rPr lang="en-US" sz="2000" b="1" dirty="0" smtClean="0"/>
              <a:t> </a:t>
            </a:r>
            <a:r>
              <a:rPr lang="en-US" altLang="zh-CN" sz="2000" dirty="0" smtClean="0"/>
              <a:t>δ</a:t>
            </a:r>
            <a:r>
              <a:rPr lang="zh-CN" altLang="en-US" sz="2000" b="1" dirty="0" smtClean="0"/>
              <a:t>的变化而变化的。</a:t>
            </a:r>
            <a:r>
              <a:rPr lang="en-US" sz="2000" b="1" dirty="0" smtClean="0"/>
              <a:t> </a:t>
            </a:r>
            <a:r>
              <a:rPr lang="zh-CN" altLang="en-US" sz="2000" b="1" dirty="0" smtClean="0"/>
              <a:t>的变化关系称为继电器的机械特性。</a:t>
            </a:r>
            <a:r>
              <a:rPr lang="en-US" altLang="zh-CN" sz="2000" dirty="0" smtClean="0">
                <a:latin typeface="宋体" panose="02010600030101010101" pitchFamily="2" charset="-122"/>
              </a:rPr>
              <a:t> F</a:t>
            </a:r>
            <a:r>
              <a:rPr lang="en-US" altLang="zh-CN" sz="2000" baseline="-25000" dirty="0" smtClean="0">
                <a:latin typeface="宋体" panose="02010600030101010101" pitchFamily="2" charset="-122"/>
              </a:rPr>
              <a:t>J</a:t>
            </a:r>
            <a:r>
              <a:rPr lang="en-US" altLang="zh-CN" sz="2000" dirty="0" smtClean="0">
                <a:latin typeface="宋体" panose="02010600030101010101" pitchFamily="2" charset="-122"/>
              </a:rPr>
              <a:t>=f</a:t>
            </a:r>
            <a:r>
              <a:rPr lang="zh-CN" altLang="en-US" sz="2000" dirty="0" smtClean="0">
                <a:latin typeface="宋体" panose="02010600030101010101" pitchFamily="2" charset="-122"/>
              </a:rPr>
              <a:t>（</a:t>
            </a:r>
            <a:r>
              <a:rPr lang="en-US" altLang="zh-CN" sz="2000" dirty="0" smtClean="0"/>
              <a:t> δ </a:t>
            </a:r>
            <a:r>
              <a:rPr lang="zh-CN" altLang="en-US" sz="2000" dirty="0" smtClean="0">
                <a:latin typeface="宋体" panose="02010600030101010101" pitchFamily="2" charset="-122"/>
              </a:rPr>
              <a:t>）</a:t>
            </a:r>
            <a:endParaRPr lang="en-US" altLang="zh-CN" sz="2000" b="1" dirty="0" smtClean="0">
              <a:solidFill>
                <a:srgbClr val="333399"/>
              </a:solidFill>
              <a:latin typeface="宋体" panose="02010600030101010101" pitchFamily="2" charset="-122"/>
            </a:endParaRPr>
          </a:p>
        </p:txBody>
      </p:sp>
      <p:sp>
        <p:nvSpPr>
          <p:cNvPr id="12" name="圆角矩形 11"/>
          <p:cNvSpPr/>
          <p:nvPr/>
        </p:nvSpPr>
        <p:spPr bwMode="auto">
          <a:xfrm>
            <a:off x="1691450" y="4814896"/>
            <a:ext cx="8358246" cy="1643074"/>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zh-CN" altLang="en-US" sz="2400"/>
          </a:p>
        </p:txBody>
      </p:sp>
      <p:grpSp>
        <p:nvGrpSpPr>
          <p:cNvPr id="13" name="组合 8"/>
          <p:cNvGrpSpPr/>
          <p:nvPr/>
        </p:nvGrpSpPr>
        <p:grpSpPr bwMode="auto">
          <a:xfrm>
            <a:off x="8670121" y="4386268"/>
            <a:ext cx="2214578" cy="642938"/>
            <a:chOff x="571212" y="2345526"/>
            <a:chExt cx="1571896" cy="1151917"/>
          </a:xfrm>
        </p:grpSpPr>
        <p:sp>
          <p:nvSpPr>
            <p:cNvPr id="14" name="圆角矩形 4"/>
            <p:cNvSpPr/>
            <p:nvPr/>
          </p:nvSpPr>
          <p:spPr>
            <a:xfrm>
              <a:off x="571212" y="2345526"/>
              <a:ext cx="1571896" cy="1151917"/>
            </a:xfrm>
            <a:prstGeom prst="roundRect">
              <a:avLst/>
            </a:prstGeom>
            <a:solidFill>
              <a:schemeClr val="accent2">
                <a:lumMod val="75000"/>
              </a:schemeClr>
            </a:solidFill>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zh-CN" altLang="en-US" sz="2400"/>
            </a:p>
          </p:txBody>
        </p:sp>
        <p:sp>
          <p:nvSpPr>
            <p:cNvPr id="15" name="TextBox 14"/>
            <p:cNvSpPr txBox="1"/>
            <p:nvPr/>
          </p:nvSpPr>
          <p:spPr>
            <a:xfrm>
              <a:off x="629767" y="2479206"/>
              <a:ext cx="1493172" cy="827672"/>
            </a:xfrm>
            <a:prstGeom prst="rect">
              <a:avLst/>
            </a:prstGeom>
            <a:noFill/>
          </p:spPr>
          <p:txBody>
            <a:bodyPr>
              <a:spAutoFit/>
            </a:bodyPr>
            <a:lstStyle/>
            <a:p>
              <a:pPr algn="ctr" fontAlgn="auto">
                <a:spcBef>
                  <a:spcPts val="0"/>
                </a:spcBef>
                <a:spcAft>
                  <a:spcPts val="0"/>
                </a:spcAft>
                <a:defRPr/>
              </a:pPr>
              <a:r>
                <a:rPr lang="zh-CN" altLang="en-US" sz="2400" b="1" dirty="0" smtClean="0">
                  <a:solidFill>
                    <a:schemeClr val="bg1"/>
                  </a:solidFill>
                  <a:latin typeface="+mj-ea"/>
                  <a:ea typeface="+mj-ea"/>
                </a:rPr>
                <a:t>牵引特性</a:t>
              </a:r>
              <a:endParaRPr lang="zh-CN" altLang="en-US" sz="2400" b="1" dirty="0">
                <a:solidFill>
                  <a:schemeClr val="bg1"/>
                </a:solidFill>
                <a:latin typeface="+mj-ea"/>
                <a:ea typeface="+mj-ea"/>
              </a:endParaRPr>
            </a:p>
          </p:txBody>
        </p:sp>
      </p:grpSp>
      <p:sp>
        <p:nvSpPr>
          <p:cNvPr id="16" name="矩形 15"/>
          <p:cNvSpPr>
            <a:spLocks noChangeArrowheads="1"/>
          </p:cNvSpPr>
          <p:nvPr/>
        </p:nvSpPr>
        <p:spPr bwMode="auto">
          <a:xfrm>
            <a:off x="1834326" y="5029210"/>
            <a:ext cx="8001000" cy="1477328"/>
          </a:xfrm>
          <a:prstGeom prst="rect">
            <a:avLst/>
          </a:prstGeom>
          <a:noFill/>
          <a:ln w="9525">
            <a:noFill/>
            <a:miter lim="800000"/>
          </a:ln>
        </p:spPr>
        <p:txBody>
          <a:bodyPr>
            <a:spAutoFit/>
          </a:bodyPr>
          <a:lstStyle/>
          <a:p>
            <a:pPr>
              <a:lnSpc>
                <a:spcPct val="150000"/>
              </a:lnSpc>
            </a:pPr>
            <a:r>
              <a:rPr lang="zh-CN" altLang="en-US" sz="2000" b="1" dirty="0" smtClean="0"/>
              <a:t>当无极继电器线圈上加上直流电源后，铁芯中就产生磁通，磁通经过铁芯与衔铁间的气隙</a:t>
            </a:r>
            <a:r>
              <a:rPr lang="en-US" altLang="zh-CN" sz="2000" b="1" dirty="0" smtClean="0"/>
              <a:t>δ</a:t>
            </a:r>
            <a:r>
              <a:rPr lang="zh-CN" altLang="en-US" sz="2000" b="1" dirty="0" smtClean="0"/>
              <a:t>时，对衔铁产生电磁吸引力，称为牵引力</a:t>
            </a:r>
            <a:r>
              <a:rPr lang="en-US" sz="2000" b="1" dirty="0" smtClean="0"/>
              <a:t> F</a:t>
            </a:r>
            <a:r>
              <a:rPr lang="en-US" altLang="zh-CN" sz="2000" b="1" dirty="0" smtClean="0"/>
              <a:t> </a:t>
            </a:r>
            <a:r>
              <a:rPr lang="en-US" altLang="zh-CN" sz="2000" b="1" baseline="-25000" dirty="0" smtClean="0"/>
              <a:t>Q</a:t>
            </a:r>
            <a:r>
              <a:rPr lang="en-US" altLang="zh-CN" sz="2000" b="1" dirty="0" smtClean="0"/>
              <a:t> </a:t>
            </a:r>
            <a:r>
              <a:rPr lang="zh-CN" altLang="en-US" sz="2000" b="1" dirty="0" smtClean="0"/>
              <a:t>。</a:t>
            </a:r>
            <a:r>
              <a:rPr lang="en-US" altLang="zh-CN" sz="2000" dirty="0" smtClean="0">
                <a:latin typeface="宋体" panose="02010600030101010101" pitchFamily="2" charset="-122"/>
              </a:rPr>
              <a:t> </a:t>
            </a:r>
            <a:r>
              <a:rPr lang="en-US" sz="2000" b="1" dirty="0" smtClean="0"/>
              <a:t>F</a:t>
            </a:r>
            <a:r>
              <a:rPr lang="en-US" altLang="zh-CN" sz="2000" b="1" dirty="0" smtClean="0"/>
              <a:t> </a:t>
            </a:r>
            <a:r>
              <a:rPr lang="en-US" altLang="zh-CN" sz="2000" b="1" baseline="-25000" dirty="0" smtClean="0"/>
              <a:t>Q </a:t>
            </a:r>
            <a:r>
              <a:rPr lang="en-US" altLang="zh-CN" sz="2000" dirty="0" smtClean="0">
                <a:latin typeface="宋体" panose="02010600030101010101" pitchFamily="2" charset="-122"/>
              </a:rPr>
              <a:t>=f</a:t>
            </a:r>
            <a:r>
              <a:rPr lang="zh-CN" altLang="en-US" sz="2000" dirty="0" smtClean="0">
                <a:latin typeface="宋体" panose="02010600030101010101" pitchFamily="2" charset="-122"/>
              </a:rPr>
              <a:t>（</a:t>
            </a:r>
            <a:r>
              <a:rPr lang="en-US" altLang="zh-CN" sz="2000" dirty="0" smtClean="0"/>
              <a:t> δ </a:t>
            </a:r>
            <a:r>
              <a:rPr lang="zh-CN" altLang="en-US" sz="2000" dirty="0" smtClean="0">
                <a:latin typeface="宋体" panose="02010600030101010101" pitchFamily="2" charset="-122"/>
              </a:rPr>
              <a:t>）</a:t>
            </a:r>
            <a:endParaRPr lang="zh-CN" altLang="en-US" sz="2000" b="1" dirty="0">
              <a:solidFill>
                <a:srgbClr val="333399"/>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2" presetClass="entr" presetSubtype="2"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right)">
                                      <p:cBhvr>
                                        <p:cTn id="21" dur="500"/>
                                        <p:tgtEl>
                                          <p:spTgt spid="13"/>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animBg="1"/>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334128" y="1743062"/>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10</a:t>
            </a:r>
            <a:r>
              <a:rPr lang="zh-CN" altLang="en-US" sz="2400" b="1" dirty="0" smtClean="0">
                <a:latin typeface="+mn-ea"/>
                <a:sym typeface="Arial" panose="020B0604020202020204" pitchFamily="34" charset="0"/>
              </a:rPr>
              <a:t>、</a:t>
            </a:r>
            <a:r>
              <a:rPr lang="zh-CN" altLang="en-US" sz="2400" b="1" dirty="0" smtClean="0"/>
              <a:t>继电器插座</a:t>
            </a:r>
            <a:endParaRPr lang="zh-CN" altLang="en-US" sz="2400" b="1" dirty="0">
              <a:solidFill>
                <a:srgbClr val="0303EB"/>
              </a:solidFill>
              <a:latin typeface="+mn-ea"/>
            </a:endParaRPr>
          </a:p>
        </p:txBody>
      </p:sp>
      <p:pic>
        <p:nvPicPr>
          <p:cNvPr id="5" name="图片 4" descr="C:\Users\Administrator\AppData\Roaming\Tencent\Users\603359521\QQ\WinTemp\RichOle\K8JIPA_WXR)6(N[7S1IIHV6.png"/>
          <p:cNvPicPr/>
          <p:nvPr/>
        </p:nvPicPr>
        <p:blipFill>
          <a:blip r:embed="rId1" cstate="print"/>
          <a:srcRect/>
          <a:stretch>
            <a:fillRect/>
          </a:stretch>
        </p:blipFill>
        <p:spPr bwMode="auto">
          <a:xfrm>
            <a:off x="5191912" y="1242996"/>
            <a:ext cx="6000792" cy="4929222"/>
          </a:xfrm>
          <a:prstGeom prst="rect">
            <a:avLst/>
          </a:prstGeom>
          <a:noFill/>
          <a:ln w="9525">
            <a:solidFill>
              <a:srgbClr val="01AEEE"/>
            </a:solidFill>
            <a:miter lim="800000"/>
            <a:headEnd/>
            <a:tailEnd/>
          </a:ln>
        </p:spPr>
      </p:pic>
      <p:sp>
        <p:nvSpPr>
          <p:cNvPr id="6" name="矩形 5"/>
          <p:cNvSpPr/>
          <p:nvPr/>
        </p:nvSpPr>
        <p:spPr>
          <a:xfrm>
            <a:off x="6834986" y="6315094"/>
            <a:ext cx="3062057" cy="400110"/>
          </a:xfrm>
          <a:prstGeom prst="rect">
            <a:avLst/>
          </a:prstGeom>
        </p:spPr>
        <p:txBody>
          <a:bodyPr wrap="none">
            <a:spAutoFit/>
          </a:bodyPr>
          <a:lstStyle/>
          <a:p>
            <a:r>
              <a:rPr lang="en-US" sz="2000" b="1" dirty="0" smtClean="0"/>
              <a:t>AX</a:t>
            </a:r>
            <a:r>
              <a:rPr lang="zh-CN" altLang="en-US" sz="2000" b="1" dirty="0" smtClean="0"/>
              <a:t>系列安全型继电器插座</a:t>
            </a:r>
            <a:endParaRPr lang="zh-CN" altLang="en-US" sz="2000" b="1" dirty="0"/>
          </a:p>
        </p:txBody>
      </p:sp>
      <p:pic>
        <p:nvPicPr>
          <p:cNvPr id="48130" name="Picture 2"/>
          <p:cNvPicPr>
            <a:picLocks noChangeAspect="1" noChangeArrowheads="1"/>
          </p:cNvPicPr>
          <p:nvPr/>
        </p:nvPicPr>
        <p:blipFill>
          <a:blip r:embed="rId2"/>
          <a:srcRect/>
          <a:stretch>
            <a:fillRect/>
          </a:stretch>
        </p:blipFill>
        <p:spPr bwMode="auto">
          <a:xfrm>
            <a:off x="3191648" y="2243128"/>
            <a:ext cx="1476375" cy="4057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334128" y="1743062"/>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11</a:t>
            </a:r>
            <a:r>
              <a:rPr lang="zh-CN" altLang="en-US" sz="2400" b="1" dirty="0" smtClean="0">
                <a:latin typeface="+mn-ea"/>
                <a:sym typeface="Arial" panose="020B0604020202020204" pitchFamily="34" charset="0"/>
              </a:rPr>
              <a:t>、时间继电器</a:t>
            </a:r>
            <a:endParaRPr lang="zh-CN" altLang="en-US" sz="2400" b="1" dirty="0">
              <a:solidFill>
                <a:srgbClr val="0303EB"/>
              </a:solidFill>
              <a:latin typeface="+mn-ea"/>
            </a:endParaRPr>
          </a:p>
        </p:txBody>
      </p:sp>
      <p:sp>
        <p:nvSpPr>
          <p:cNvPr id="49153" name="Rectangle 1"/>
          <p:cNvSpPr>
            <a:spLocks noChangeArrowheads="1"/>
          </p:cNvSpPr>
          <p:nvPr/>
        </p:nvSpPr>
        <p:spPr bwMode="auto">
          <a:xfrm>
            <a:off x="262690" y="2314566"/>
            <a:ext cx="11572956" cy="147732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78130" algn="l" defTabSz="914400" rtl="0" eaLnBrk="1" fontAlgn="base" latinLnBrk="0" hangingPunct="1">
              <a:lnSpc>
                <a:spcPct val="15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     JSBXC-850</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型、</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JSBXC-780</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型、</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JSBXC-820</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型等时间继电器是一种缓吸继电器，借助电子电路，获得</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180s</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30s</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13s</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3s</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等延时，以满足信号电路的需要。时间继电器由时间控制单元与</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JWXC</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型无极继电器组合而成。时间控制单元装在印刷电路板上，安装在接点组的上方。</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49154" name="Picture 2"/>
          <p:cNvPicPr>
            <a:picLocks noChangeAspect="1" noChangeArrowheads="1"/>
          </p:cNvPicPr>
          <p:nvPr/>
        </p:nvPicPr>
        <p:blipFill>
          <a:blip r:embed="rId1"/>
          <a:srcRect/>
          <a:stretch>
            <a:fillRect/>
          </a:stretch>
        </p:blipFill>
        <p:spPr bwMode="auto">
          <a:xfrm>
            <a:off x="477004" y="3957640"/>
            <a:ext cx="5379777" cy="2976585"/>
          </a:xfrm>
          <a:prstGeom prst="rect">
            <a:avLst/>
          </a:prstGeom>
          <a:noFill/>
          <a:ln w="9525">
            <a:solidFill>
              <a:srgbClr val="FF0000"/>
            </a:solidFill>
            <a:miter lim="800000"/>
            <a:headEnd/>
            <a:tailEnd/>
          </a:ln>
          <a:effectLst/>
        </p:spPr>
      </p:pic>
      <p:pic>
        <p:nvPicPr>
          <p:cNvPr id="49155" name="Picture 3"/>
          <p:cNvPicPr>
            <a:picLocks noChangeAspect="1" noChangeArrowheads="1"/>
          </p:cNvPicPr>
          <p:nvPr/>
        </p:nvPicPr>
        <p:blipFill>
          <a:blip r:embed="rId2"/>
          <a:srcRect/>
          <a:stretch>
            <a:fillRect/>
          </a:stretch>
        </p:blipFill>
        <p:spPr bwMode="auto">
          <a:xfrm>
            <a:off x="5977730" y="3957640"/>
            <a:ext cx="5572164" cy="2965664"/>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489292"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2.1.3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zh-CN" altLang="en-US" sz="2800" dirty="0">
              <a:solidFill>
                <a:srgbClr val="0070C0"/>
              </a:solidFill>
            </a:endParaRPr>
          </a:p>
        </p:txBody>
      </p:sp>
      <p:sp>
        <p:nvSpPr>
          <p:cNvPr id="4" name="TextBox 3"/>
          <p:cNvSpPr txBox="1"/>
          <p:nvPr/>
        </p:nvSpPr>
        <p:spPr>
          <a:xfrm>
            <a:off x="334128" y="1385872"/>
            <a:ext cx="7929618" cy="477054"/>
          </a:xfrm>
          <a:prstGeom prst="rect">
            <a:avLst/>
          </a:prstGeom>
          <a:noFill/>
        </p:spPr>
        <p:txBody>
          <a:bodyPr wrap="square" rtlCol="0">
            <a:spAutoFit/>
          </a:bodyPr>
          <a:lstStyle/>
          <a:p>
            <a:r>
              <a:rPr lang="en-US" altLang="zh-CN" sz="2400" b="1" dirty="0" smtClean="0">
                <a:latin typeface="+mn-ea"/>
                <a:sym typeface="Arial" panose="020B0604020202020204" pitchFamily="34" charset="0"/>
              </a:rPr>
              <a:t>12</a:t>
            </a:r>
            <a:r>
              <a:rPr lang="zh-CN" altLang="en-US" sz="2400" b="1" dirty="0" smtClean="0">
                <a:latin typeface="+mn-ea"/>
                <a:sym typeface="Arial" panose="020B0604020202020204" pitchFamily="34" charset="0"/>
              </a:rPr>
              <a:t>、电源屏用继电器</a:t>
            </a:r>
            <a:endParaRPr lang="zh-CN" altLang="en-US" sz="2400" b="1" dirty="0">
              <a:solidFill>
                <a:srgbClr val="0303EB"/>
              </a:solidFill>
              <a:latin typeface="+mn-ea"/>
            </a:endParaRPr>
          </a:p>
        </p:txBody>
      </p:sp>
      <p:pic>
        <p:nvPicPr>
          <p:cNvPr id="50178" name="Picture 2"/>
          <p:cNvPicPr>
            <a:picLocks noChangeAspect="1" noChangeArrowheads="1"/>
          </p:cNvPicPr>
          <p:nvPr/>
        </p:nvPicPr>
        <p:blipFill>
          <a:blip r:embed="rId1"/>
          <a:srcRect/>
          <a:stretch>
            <a:fillRect/>
          </a:stretch>
        </p:blipFill>
        <p:spPr bwMode="auto">
          <a:xfrm>
            <a:off x="262690" y="2671756"/>
            <a:ext cx="5734050" cy="3543300"/>
          </a:xfrm>
          <a:prstGeom prst="rect">
            <a:avLst/>
          </a:prstGeom>
          <a:noFill/>
          <a:ln w="9525">
            <a:solidFill>
              <a:srgbClr val="FF0000"/>
            </a:solidFill>
            <a:miter lim="800000"/>
            <a:headEnd/>
            <a:tailEnd/>
          </a:ln>
          <a:effectLst/>
        </p:spPr>
      </p:pic>
      <p:sp>
        <p:nvSpPr>
          <p:cNvPr id="6" name="矩形 5"/>
          <p:cNvSpPr/>
          <p:nvPr/>
        </p:nvSpPr>
        <p:spPr>
          <a:xfrm>
            <a:off x="6263482" y="2243128"/>
            <a:ext cx="5643602" cy="4247317"/>
          </a:xfrm>
          <a:prstGeom prst="rect">
            <a:avLst/>
          </a:prstGeom>
        </p:spPr>
        <p:txBody>
          <a:bodyPr wrap="square">
            <a:spAutoFit/>
          </a:bodyPr>
          <a:lstStyle/>
          <a:p>
            <a:pPr>
              <a:lnSpc>
                <a:spcPct val="150000"/>
              </a:lnSpc>
            </a:pPr>
            <a:r>
              <a:rPr lang="zh-CN" altLang="en-US" sz="2000" b="1" dirty="0" smtClean="0"/>
              <a:t>信号电源屏专门设计的继电器，用来代替交流接触器和中间继电器，在电源屏中起转换、表示和监督作用，以减少电源屏故障，提高设备的可靠性。</a:t>
            </a:r>
            <a:endParaRPr lang="en-US" altLang="zh-CN" sz="2000" b="1" dirty="0" smtClean="0"/>
          </a:p>
          <a:p>
            <a:pPr>
              <a:lnSpc>
                <a:spcPct val="150000"/>
              </a:lnSpc>
            </a:pPr>
            <a:endParaRPr lang="zh-CN" altLang="en-US" sz="2000" b="1" dirty="0" smtClean="0"/>
          </a:p>
          <a:p>
            <a:pPr>
              <a:lnSpc>
                <a:spcPct val="150000"/>
              </a:lnSpc>
            </a:pPr>
            <a:r>
              <a:rPr lang="zh-CN" altLang="en-US" sz="2000" b="1" dirty="0" smtClean="0"/>
              <a:t>电源屏用继电器分为</a:t>
            </a:r>
            <a:r>
              <a:rPr lang="zh-CN" altLang="en-US" sz="2000" b="1" u="sng" dirty="0" smtClean="0">
                <a:solidFill>
                  <a:srgbClr val="FF0000"/>
                </a:solidFill>
              </a:rPr>
              <a:t>直流无极、整流、交流</a:t>
            </a:r>
            <a:r>
              <a:rPr lang="zh-CN" altLang="en-US" sz="2000" b="1" dirty="0" smtClean="0"/>
              <a:t>三种继电器</a:t>
            </a:r>
            <a:endParaRPr lang="en-US" altLang="zh-CN" sz="2000" b="1" dirty="0" smtClean="0"/>
          </a:p>
          <a:p>
            <a:pPr>
              <a:lnSpc>
                <a:spcPct val="150000"/>
              </a:lnSpc>
            </a:pPr>
            <a:r>
              <a:rPr lang="zh-CN" altLang="en-US" sz="2000" b="1" dirty="0" smtClean="0"/>
              <a:t>按使用电源分为</a:t>
            </a:r>
            <a:r>
              <a:rPr lang="zh-CN" altLang="en-US" sz="2000" b="1" u="sng" dirty="0" smtClean="0">
                <a:solidFill>
                  <a:srgbClr val="FF0000"/>
                </a:solidFill>
              </a:rPr>
              <a:t>交流</a:t>
            </a:r>
            <a:r>
              <a:rPr lang="en-US" sz="2000" b="1" u="sng" dirty="0" smtClean="0">
                <a:solidFill>
                  <a:srgbClr val="FF0000"/>
                </a:solidFill>
              </a:rPr>
              <a:t>24V</a:t>
            </a:r>
            <a:r>
              <a:rPr lang="zh-CN" altLang="en-US" sz="2000" b="1" dirty="0" smtClean="0"/>
              <a:t>、</a:t>
            </a:r>
            <a:r>
              <a:rPr lang="zh-CN" altLang="en-US" sz="2000" b="1" u="sng" dirty="0" smtClean="0">
                <a:solidFill>
                  <a:srgbClr val="FF0000"/>
                </a:solidFill>
              </a:rPr>
              <a:t>交流</a:t>
            </a:r>
            <a:r>
              <a:rPr lang="en-US" altLang="en-US" sz="2000" b="1" u="sng" dirty="0" smtClean="0">
                <a:solidFill>
                  <a:srgbClr val="FF0000"/>
                </a:solidFill>
              </a:rPr>
              <a:t>220V</a:t>
            </a:r>
            <a:r>
              <a:rPr lang="zh-CN" altLang="en-US" sz="2000" b="1" dirty="0" smtClean="0"/>
              <a:t>和</a:t>
            </a:r>
            <a:r>
              <a:rPr lang="zh-CN" altLang="en-US" sz="2000" b="1" u="sng" dirty="0" smtClean="0">
                <a:solidFill>
                  <a:srgbClr val="FF0000"/>
                </a:solidFill>
              </a:rPr>
              <a:t>直流</a:t>
            </a:r>
            <a:r>
              <a:rPr lang="en-US" altLang="en-US" sz="2000" b="1" u="sng" dirty="0" smtClean="0">
                <a:solidFill>
                  <a:srgbClr val="FF0000"/>
                </a:solidFill>
              </a:rPr>
              <a:t>24V</a:t>
            </a:r>
            <a:r>
              <a:rPr lang="zh-CN" altLang="en-US" sz="2000" b="1" dirty="0" smtClean="0"/>
              <a:t>、</a:t>
            </a:r>
            <a:r>
              <a:rPr lang="zh-CN" altLang="en-US" sz="2000" b="1" u="sng" dirty="0" smtClean="0">
                <a:solidFill>
                  <a:srgbClr val="FF0000"/>
                </a:solidFill>
              </a:rPr>
              <a:t>直流</a:t>
            </a:r>
            <a:r>
              <a:rPr lang="en-US" altLang="en-US" sz="2000" b="1" u="sng" dirty="0" smtClean="0">
                <a:solidFill>
                  <a:srgbClr val="FF0000"/>
                </a:solidFill>
              </a:rPr>
              <a:t>220V</a:t>
            </a:r>
            <a:r>
              <a:rPr lang="zh-CN" altLang="en-US" sz="2000" b="1" dirty="0" smtClean="0"/>
              <a:t>四种。</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8483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2.1.4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交流二元继电器</a:t>
            </a:r>
            <a:endParaRPr lang="zh-CN" altLang="en-US" sz="2800" dirty="0">
              <a:solidFill>
                <a:srgbClr val="0070C0"/>
              </a:solidFill>
            </a:endParaRPr>
          </a:p>
        </p:txBody>
      </p:sp>
      <p:pic>
        <p:nvPicPr>
          <p:cNvPr id="51204" name="Picture 4"/>
          <p:cNvPicPr>
            <a:picLocks noChangeAspect="1" noChangeArrowheads="1"/>
          </p:cNvPicPr>
          <p:nvPr/>
        </p:nvPicPr>
        <p:blipFill>
          <a:blip r:embed="rId1"/>
          <a:srcRect/>
          <a:stretch>
            <a:fillRect/>
          </a:stretch>
        </p:blipFill>
        <p:spPr bwMode="auto">
          <a:xfrm>
            <a:off x="2191516" y="2457442"/>
            <a:ext cx="7229475" cy="3476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8483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2.1.4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交流二元继电器</a:t>
            </a:r>
            <a:endParaRPr lang="zh-CN" altLang="en-US" sz="2800" dirty="0">
              <a:solidFill>
                <a:srgbClr val="0070C0"/>
              </a:solidFill>
            </a:endParaRPr>
          </a:p>
        </p:txBody>
      </p:sp>
      <p:pic>
        <p:nvPicPr>
          <p:cNvPr id="5" name="Picture 5" descr="HWOCRTEMP_ROC50"/>
          <p:cNvPicPr>
            <a:picLocks noChangeAspect="1" noChangeArrowheads="1"/>
          </p:cNvPicPr>
          <p:nvPr/>
        </p:nvPicPr>
        <p:blipFill>
          <a:blip r:embed="rId1">
            <a:lum bright="12000"/>
          </a:blip>
          <a:srcRect/>
          <a:stretch>
            <a:fillRect/>
          </a:stretch>
        </p:blipFill>
        <p:spPr bwMode="auto">
          <a:xfrm>
            <a:off x="548442" y="2100252"/>
            <a:ext cx="4251325" cy="4419600"/>
          </a:xfrm>
          <a:prstGeom prst="rect">
            <a:avLst/>
          </a:prstGeom>
          <a:noFill/>
          <a:ln w="9525">
            <a:noFill/>
            <a:miter lim="800000"/>
            <a:headEnd/>
            <a:tailEnd/>
          </a:ln>
        </p:spPr>
      </p:pic>
      <p:sp>
        <p:nvSpPr>
          <p:cNvPr id="6" name="Rectangle 7"/>
          <p:cNvSpPr>
            <a:spLocks noChangeArrowheads="1"/>
          </p:cNvSpPr>
          <p:nvPr/>
        </p:nvSpPr>
        <p:spPr bwMode="auto">
          <a:xfrm>
            <a:off x="5334788" y="2028814"/>
            <a:ext cx="6357982" cy="1569660"/>
          </a:xfrm>
          <a:prstGeom prst="rect">
            <a:avLst/>
          </a:prstGeom>
          <a:noFill/>
          <a:ln w="9525">
            <a:noFill/>
            <a:miter lim="800000"/>
          </a:ln>
        </p:spPr>
        <p:txBody>
          <a:bodyPr wrap="square" anchor="ctr">
            <a:spAutoFit/>
          </a:bodyPr>
          <a:lstStyle/>
          <a:p>
            <a:r>
              <a:rPr lang="zh-CN" altLang="en-US" sz="2400" b="1" dirty="0">
                <a:latin typeface="+mn-ea"/>
              </a:rPr>
              <a:t>属于</a:t>
            </a:r>
            <a:r>
              <a:rPr lang="zh-CN" altLang="en-US" sz="2400" b="1" dirty="0">
                <a:solidFill>
                  <a:srgbClr val="FF3300"/>
                </a:solidFill>
                <a:latin typeface="+mn-ea"/>
              </a:rPr>
              <a:t>交流感应式继电器</a:t>
            </a:r>
            <a:r>
              <a:rPr lang="zh-CN" altLang="en-US" sz="2400" b="1" dirty="0">
                <a:latin typeface="+mn-ea"/>
              </a:rPr>
              <a:t>，具有两个既相互独立又相互作用的</a:t>
            </a:r>
            <a:r>
              <a:rPr lang="zh-CN" altLang="en-US" sz="2400" b="1" dirty="0">
                <a:solidFill>
                  <a:srgbClr val="FF0000"/>
                </a:solidFill>
                <a:latin typeface="+mn-ea"/>
              </a:rPr>
              <a:t>交变电磁系统。</a:t>
            </a:r>
            <a:endParaRPr lang="en-US" altLang="zh-CN" sz="2400" b="1" dirty="0">
              <a:solidFill>
                <a:srgbClr val="FF0000"/>
              </a:solidFill>
              <a:latin typeface="+mn-ea"/>
            </a:endParaRPr>
          </a:p>
          <a:p>
            <a:endParaRPr lang="en-US" altLang="zh-CN" sz="2400" b="1" dirty="0">
              <a:solidFill>
                <a:srgbClr val="FF0000"/>
              </a:solidFill>
              <a:latin typeface="+mn-ea"/>
            </a:endParaRPr>
          </a:p>
          <a:p>
            <a:r>
              <a:rPr lang="zh-CN" altLang="en-US" sz="2400" b="1" dirty="0">
                <a:latin typeface="+mn-ea"/>
              </a:rPr>
              <a:t>分为</a:t>
            </a:r>
            <a:r>
              <a:rPr lang="en-US" altLang="zh-CN" sz="2400" b="1" u="sng" dirty="0">
                <a:solidFill>
                  <a:srgbClr val="0303EB"/>
                </a:solidFill>
                <a:latin typeface="+mn-ea"/>
              </a:rPr>
              <a:t>25Hz</a:t>
            </a:r>
            <a:r>
              <a:rPr lang="zh-CN" altLang="en-US" sz="2400" b="1" dirty="0">
                <a:latin typeface="+mn-ea"/>
              </a:rPr>
              <a:t>和</a:t>
            </a:r>
            <a:r>
              <a:rPr lang="en-US" altLang="zh-CN" sz="2400" b="1" u="sng" dirty="0">
                <a:solidFill>
                  <a:srgbClr val="0303EB"/>
                </a:solidFill>
                <a:latin typeface="+mn-ea"/>
              </a:rPr>
              <a:t>50Hz</a:t>
            </a:r>
            <a:r>
              <a:rPr lang="zh-CN" altLang="en-US" sz="2400" b="1" dirty="0">
                <a:latin typeface="+mn-ea"/>
              </a:rPr>
              <a:t>两种</a:t>
            </a:r>
            <a:r>
              <a:rPr lang="zh-CN" altLang="en-US" sz="2400" b="1" dirty="0" smtClean="0">
                <a:latin typeface="+mn-ea"/>
              </a:rPr>
              <a:t>。</a:t>
            </a:r>
            <a:endParaRPr lang="zh-CN" altLang="en-US" sz="2400" b="1" dirty="0">
              <a:latin typeface="+mn-ea"/>
            </a:endParaRPr>
          </a:p>
        </p:txBody>
      </p:sp>
      <p:sp>
        <p:nvSpPr>
          <p:cNvPr id="7" name="矩形 6"/>
          <p:cNvSpPr/>
          <p:nvPr/>
        </p:nvSpPr>
        <p:spPr>
          <a:xfrm>
            <a:off x="834194" y="6529408"/>
            <a:ext cx="3538148" cy="400110"/>
          </a:xfrm>
          <a:prstGeom prst="rect">
            <a:avLst/>
          </a:prstGeom>
        </p:spPr>
        <p:txBody>
          <a:bodyPr wrap="none">
            <a:spAutoFit/>
          </a:bodyPr>
          <a:lstStyle/>
          <a:p>
            <a:pPr algn="ctr"/>
            <a:r>
              <a:rPr lang="en-US" sz="2000" b="1" dirty="0" smtClean="0">
                <a:solidFill>
                  <a:srgbClr val="FF0000"/>
                </a:solidFill>
              </a:rPr>
              <a:t>JRJC-45/300</a:t>
            </a:r>
            <a:r>
              <a:rPr lang="zh-CN" altLang="en-US" sz="2000" b="1" dirty="0" smtClean="0">
                <a:solidFill>
                  <a:srgbClr val="FF0000"/>
                </a:solidFill>
              </a:rPr>
              <a:t>型交流二元继电器</a:t>
            </a:r>
            <a:endParaRPr lang="zh-CN" altLang="en-US" sz="2000" b="1" dirty="0">
              <a:solidFill>
                <a:srgbClr val="FF0000"/>
              </a:solidFill>
            </a:endParaRPr>
          </a:p>
        </p:txBody>
      </p:sp>
      <p:sp>
        <p:nvSpPr>
          <p:cNvPr id="9" name="矩形 8"/>
          <p:cNvSpPr/>
          <p:nvPr/>
        </p:nvSpPr>
        <p:spPr>
          <a:xfrm>
            <a:off x="5191912" y="5172086"/>
            <a:ext cx="1422184" cy="461665"/>
          </a:xfrm>
          <a:prstGeom prst="rect">
            <a:avLst/>
          </a:prstGeom>
          <a:solidFill>
            <a:schemeClr val="bg1"/>
          </a:solidFill>
          <a:ln>
            <a:solidFill>
              <a:schemeClr val="tx1"/>
            </a:solidFill>
          </a:ln>
        </p:spPr>
        <p:txBody>
          <a:bodyPr wrap="none">
            <a:spAutoFit/>
          </a:bodyPr>
          <a:lstStyle/>
          <a:p>
            <a:r>
              <a:rPr lang="zh-CN" altLang="en-US" sz="2400" b="1" dirty="0" smtClean="0">
                <a:solidFill>
                  <a:prstClr val="black"/>
                </a:solidFill>
                <a:latin typeface="楷体_GB2312" pitchFamily="49" charset="-122"/>
                <a:ea typeface="楷体_GB2312" pitchFamily="49" charset="-122"/>
              </a:rPr>
              <a:t>电磁系统</a:t>
            </a:r>
            <a:endParaRPr lang="zh-CN" altLang="en-US" dirty="0"/>
          </a:p>
        </p:txBody>
      </p:sp>
      <p:sp>
        <p:nvSpPr>
          <p:cNvPr id="10" name="矩形 9"/>
          <p:cNvSpPr/>
          <p:nvPr/>
        </p:nvSpPr>
        <p:spPr>
          <a:xfrm>
            <a:off x="7192176" y="4386268"/>
            <a:ext cx="2040943" cy="461665"/>
          </a:xfrm>
          <a:prstGeom prst="rect">
            <a:avLst/>
          </a:prstGeom>
          <a:solidFill>
            <a:schemeClr val="bg1"/>
          </a:solidFill>
          <a:ln>
            <a:solidFill>
              <a:schemeClr val="tx1"/>
            </a:solidFill>
          </a:ln>
        </p:spPr>
        <p:txBody>
          <a:bodyPr wrap="none">
            <a:spAutoFit/>
          </a:bodyPr>
          <a:lstStyle/>
          <a:p>
            <a:r>
              <a:rPr lang="zh-CN" altLang="en-US" sz="2400" b="1" dirty="0" smtClean="0">
                <a:latin typeface="+mn-ea"/>
              </a:rPr>
              <a:t>局部电磁系统</a:t>
            </a:r>
            <a:endParaRPr lang="zh-CN" altLang="en-US" b="1" dirty="0">
              <a:latin typeface="+mn-ea"/>
            </a:endParaRPr>
          </a:p>
        </p:txBody>
      </p:sp>
      <p:sp>
        <p:nvSpPr>
          <p:cNvPr id="11" name="矩形 10"/>
          <p:cNvSpPr/>
          <p:nvPr/>
        </p:nvSpPr>
        <p:spPr>
          <a:xfrm>
            <a:off x="7192176" y="5957904"/>
            <a:ext cx="2040943" cy="461665"/>
          </a:xfrm>
          <a:prstGeom prst="rect">
            <a:avLst/>
          </a:prstGeom>
          <a:solidFill>
            <a:schemeClr val="accent1">
              <a:lumMod val="20000"/>
              <a:lumOff val="80000"/>
            </a:schemeClr>
          </a:solidFill>
          <a:ln>
            <a:solidFill>
              <a:schemeClr val="tx1"/>
            </a:solidFill>
          </a:ln>
        </p:spPr>
        <p:txBody>
          <a:bodyPr wrap="none">
            <a:spAutoFit/>
          </a:bodyPr>
          <a:lstStyle/>
          <a:p>
            <a:r>
              <a:rPr lang="zh-CN" altLang="en-US" sz="2400" b="1" dirty="0" smtClean="0">
                <a:solidFill>
                  <a:srgbClr val="0303EB"/>
                </a:solidFill>
                <a:latin typeface="+mn-ea"/>
              </a:rPr>
              <a:t>轨道电磁系统</a:t>
            </a:r>
            <a:endParaRPr lang="zh-CN" altLang="en-US" b="1" dirty="0">
              <a:solidFill>
                <a:srgbClr val="0303EB"/>
              </a:solidFill>
              <a:latin typeface="+mn-ea"/>
            </a:endParaRPr>
          </a:p>
        </p:txBody>
      </p:sp>
      <p:sp>
        <p:nvSpPr>
          <p:cNvPr id="12" name="矩形 11"/>
          <p:cNvSpPr/>
          <p:nvPr/>
        </p:nvSpPr>
        <p:spPr>
          <a:xfrm>
            <a:off x="9835382" y="4029078"/>
            <a:ext cx="1422184" cy="461665"/>
          </a:xfrm>
          <a:prstGeom prst="rect">
            <a:avLst/>
          </a:prstGeom>
          <a:solidFill>
            <a:schemeClr val="bg1"/>
          </a:solidFill>
          <a:ln>
            <a:solidFill>
              <a:schemeClr val="tx1"/>
            </a:solidFill>
          </a:ln>
        </p:spPr>
        <p:txBody>
          <a:bodyPr wrap="none">
            <a:spAutoFit/>
          </a:bodyPr>
          <a:lstStyle/>
          <a:p>
            <a:r>
              <a:rPr lang="zh-CN" altLang="en-US" sz="2400" b="1" dirty="0" smtClean="0">
                <a:latin typeface="+mn-ea"/>
              </a:rPr>
              <a:t>局部线圈</a:t>
            </a:r>
            <a:endParaRPr lang="zh-CN" altLang="en-US" b="1" dirty="0">
              <a:latin typeface="+mn-ea"/>
            </a:endParaRPr>
          </a:p>
        </p:txBody>
      </p:sp>
      <p:sp>
        <p:nvSpPr>
          <p:cNvPr id="13" name="矩形 12"/>
          <p:cNvSpPr/>
          <p:nvPr/>
        </p:nvSpPr>
        <p:spPr>
          <a:xfrm>
            <a:off x="9835382" y="4743458"/>
            <a:ext cx="1422184" cy="461665"/>
          </a:xfrm>
          <a:prstGeom prst="rect">
            <a:avLst/>
          </a:prstGeom>
          <a:solidFill>
            <a:schemeClr val="bg1"/>
          </a:solidFill>
          <a:ln>
            <a:solidFill>
              <a:schemeClr val="tx1"/>
            </a:solidFill>
          </a:ln>
        </p:spPr>
        <p:txBody>
          <a:bodyPr wrap="none">
            <a:spAutoFit/>
          </a:bodyPr>
          <a:lstStyle/>
          <a:p>
            <a:r>
              <a:rPr lang="zh-CN" altLang="en-US" sz="2400" b="1" dirty="0" smtClean="0">
                <a:latin typeface="+mn-ea"/>
              </a:rPr>
              <a:t>局部铁心</a:t>
            </a:r>
            <a:endParaRPr lang="zh-CN" altLang="en-US" b="1" dirty="0">
              <a:latin typeface="+mn-ea"/>
            </a:endParaRPr>
          </a:p>
        </p:txBody>
      </p:sp>
      <p:sp>
        <p:nvSpPr>
          <p:cNvPr id="14" name="矩形 13"/>
          <p:cNvSpPr/>
          <p:nvPr/>
        </p:nvSpPr>
        <p:spPr>
          <a:xfrm>
            <a:off x="9835382" y="5600714"/>
            <a:ext cx="1422184" cy="461665"/>
          </a:xfrm>
          <a:prstGeom prst="rect">
            <a:avLst/>
          </a:prstGeom>
          <a:solidFill>
            <a:schemeClr val="accent1">
              <a:lumMod val="20000"/>
              <a:lumOff val="80000"/>
            </a:schemeClr>
          </a:solidFill>
          <a:ln>
            <a:solidFill>
              <a:schemeClr val="tx1"/>
            </a:solidFill>
          </a:ln>
        </p:spPr>
        <p:txBody>
          <a:bodyPr wrap="none">
            <a:spAutoFit/>
          </a:bodyPr>
          <a:lstStyle/>
          <a:p>
            <a:r>
              <a:rPr lang="zh-CN" altLang="en-US" sz="2400" b="1" dirty="0" smtClean="0">
                <a:solidFill>
                  <a:srgbClr val="0303EB"/>
                </a:solidFill>
                <a:latin typeface="+mn-ea"/>
              </a:rPr>
              <a:t>轨道线圈</a:t>
            </a:r>
            <a:endParaRPr lang="zh-CN" altLang="en-US" b="1" dirty="0">
              <a:solidFill>
                <a:srgbClr val="0303EB"/>
              </a:solidFill>
              <a:latin typeface="+mn-ea"/>
            </a:endParaRPr>
          </a:p>
        </p:txBody>
      </p:sp>
      <p:sp>
        <p:nvSpPr>
          <p:cNvPr id="15" name="矩形 14"/>
          <p:cNvSpPr/>
          <p:nvPr/>
        </p:nvSpPr>
        <p:spPr>
          <a:xfrm>
            <a:off x="9835382" y="6243656"/>
            <a:ext cx="1422184" cy="461665"/>
          </a:xfrm>
          <a:prstGeom prst="rect">
            <a:avLst/>
          </a:prstGeom>
          <a:solidFill>
            <a:schemeClr val="accent1">
              <a:lumMod val="20000"/>
              <a:lumOff val="80000"/>
            </a:schemeClr>
          </a:solidFill>
          <a:ln>
            <a:solidFill>
              <a:schemeClr val="tx1"/>
            </a:solidFill>
          </a:ln>
        </p:spPr>
        <p:txBody>
          <a:bodyPr wrap="none">
            <a:spAutoFit/>
          </a:bodyPr>
          <a:lstStyle/>
          <a:p>
            <a:r>
              <a:rPr lang="zh-CN" altLang="en-US" sz="2400" b="1" dirty="0" smtClean="0">
                <a:solidFill>
                  <a:srgbClr val="0303EB"/>
                </a:solidFill>
                <a:latin typeface="+mn-ea"/>
              </a:rPr>
              <a:t>轨道铁心</a:t>
            </a:r>
            <a:endParaRPr lang="zh-CN" altLang="en-US" b="1" dirty="0">
              <a:solidFill>
                <a:srgbClr val="0303EB"/>
              </a:solidFill>
              <a:latin typeface="+mn-ea"/>
            </a:endParaRPr>
          </a:p>
        </p:txBody>
      </p:sp>
      <p:grpSp>
        <p:nvGrpSpPr>
          <p:cNvPr id="18" name="组合 17"/>
          <p:cNvGrpSpPr/>
          <p:nvPr/>
        </p:nvGrpSpPr>
        <p:grpSpPr>
          <a:xfrm>
            <a:off x="6619741" y="4662152"/>
            <a:ext cx="579549" cy="1510066"/>
            <a:chOff x="6619741" y="4662152"/>
            <a:chExt cx="579549" cy="1339403"/>
          </a:xfrm>
        </p:grpSpPr>
        <p:sp>
          <p:nvSpPr>
            <p:cNvPr id="16" name="任意多边形 15"/>
            <p:cNvSpPr/>
            <p:nvPr/>
          </p:nvSpPr>
          <p:spPr>
            <a:xfrm>
              <a:off x="6967470" y="4662152"/>
              <a:ext cx="231820" cy="1339403"/>
            </a:xfrm>
            <a:custGeom>
              <a:avLst/>
              <a:gdLst>
                <a:gd name="connsiteX0" fmla="*/ 218941 w 231820"/>
                <a:gd name="connsiteY0" fmla="*/ 0 h 1339403"/>
                <a:gd name="connsiteX1" fmla="*/ 0 w 231820"/>
                <a:gd name="connsiteY1" fmla="*/ 0 h 1339403"/>
                <a:gd name="connsiteX2" fmla="*/ 0 w 231820"/>
                <a:gd name="connsiteY2" fmla="*/ 1339403 h 1339403"/>
                <a:gd name="connsiteX3" fmla="*/ 231820 w 231820"/>
                <a:gd name="connsiteY3" fmla="*/ 1339403 h 1339403"/>
              </a:gdLst>
              <a:ahLst/>
              <a:cxnLst>
                <a:cxn ang="0">
                  <a:pos x="connsiteX0" y="connsiteY0"/>
                </a:cxn>
                <a:cxn ang="0">
                  <a:pos x="connsiteX1" y="connsiteY1"/>
                </a:cxn>
                <a:cxn ang="0">
                  <a:pos x="connsiteX2" y="connsiteY2"/>
                </a:cxn>
                <a:cxn ang="0">
                  <a:pos x="connsiteX3" y="connsiteY3"/>
                </a:cxn>
              </a:cxnLst>
              <a:rect l="l" t="t" r="r" b="b"/>
              <a:pathLst>
                <a:path w="231820" h="1339403">
                  <a:moveTo>
                    <a:pt x="218941" y="0"/>
                  </a:moveTo>
                  <a:lnTo>
                    <a:pt x="0" y="0"/>
                  </a:lnTo>
                  <a:lnTo>
                    <a:pt x="0" y="1339403"/>
                  </a:lnTo>
                  <a:lnTo>
                    <a:pt x="231820" y="1339403"/>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任意多边形 16"/>
            <p:cNvSpPr/>
            <p:nvPr/>
          </p:nvSpPr>
          <p:spPr>
            <a:xfrm>
              <a:off x="6619741" y="5331854"/>
              <a:ext cx="347729" cy="0"/>
            </a:xfrm>
            <a:custGeom>
              <a:avLst/>
              <a:gdLst>
                <a:gd name="connsiteX0" fmla="*/ 0 w 347729"/>
                <a:gd name="connsiteY0" fmla="*/ 0 h 0"/>
                <a:gd name="connsiteX1" fmla="*/ 347729 w 347729"/>
                <a:gd name="connsiteY1" fmla="*/ 0 h 0"/>
              </a:gdLst>
              <a:ahLst/>
              <a:cxnLst>
                <a:cxn ang="0">
                  <a:pos x="connsiteX0" y="connsiteY0"/>
                </a:cxn>
                <a:cxn ang="0">
                  <a:pos x="connsiteX1" y="connsiteY1"/>
                </a:cxn>
              </a:cxnLst>
              <a:rect l="l" t="t" r="r" b="b"/>
              <a:pathLst>
                <a:path w="347729">
                  <a:moveTo>
                    <a:pt x="0" y="0"/>
                  </a:moveTo>
                  <a:lnTo>
                    <a:pt x="347729"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9" name="组合 18"/>
          <p:cNvGrpSpPr/>
          <p:nvPr/>
        </p:nvGrpSpPr>
        <p:grpSpPr>
          <a:xfrm>
            <a:off x="9263878" y="4243391"/>
            <a:ext cx="579549" cy="785819"/>
            <a:chOff x="6619741" y="4662152"/>
            <a:chExt cx="579549" cy="1339403"/>
          </a:xfrm>
          <a:solidFill>
            <a:schemeClr val="bg1"/>
          </a:solidFill>
        </p:grpSpPr>
        <p:sp>
          <p:nvSpPr>
            <p:cNvPr id="20" name="任意多边形 19"/>
            <p:cNvSpPr/>
            <p:nvPr/>
          </p:nvSpPr>
          <p:spPr>
            <a:xfrm>
              <a:off x="6967470" y="4662152"/>
              <a:ext cx="231820" cy="1339403"/>
            </a:xfrm>
            <a:custGeom>
              <a:avLst/>
              <a:gdLst>
                <a:gd name="connsiteX0" fmla="*/ 218941 w 231820"/>
                <a:gd name="connsiteY0" fmla="*/ 0 h 1339403"/>
                <a:gd name="connsiteX1" fmla="*/ 0 w 231820"/>
                <a:gd name="connsiteY1" fmla="*/ 0 h 1339403"/>
                <a:gd name="connsiteX2" fmla="*/ 0 w 231820"/>
                <a:gd name="connsiteY2" fmla="*/ 1339403 h 1339403"/>
                <a:gd name="connsiteX3" fmla="*/ 231820 w 231820"/>
                <a:gd name="connsiteY3" fmla="*/ 1339403 h 1339403"/>
              </a:gdLst>
              <a:ahLst/>
              <a:cxnLst>
                <a:cxn ang="0">
                  <a:pos x="connsiteX0" y="connsiteY0"/>
                </a:cxn>
                <a:cxn ang="0">
                  <a:pos x="connsiteX1" y="connsiteY1"/>
                </a:cxn>
                <a:cxn ang="0">
                  <a:pos x="connsiteX2" y="connsiteY2"/>
                </a:cxn>
                <a:cxn ang="0">
                  <a:pos x="connsiteX3" y="connsiteY3"/>
                </a:cxn>
              </a:cxnLst>
              <a:rect l="l" t="t" r="r" b="b"/>
              <a:pathLst>
                <a:path w="231820" h="1339403">
                  <a:moveTo>
                    <a:pt x="218941" y="0"/>
                  </a:moveTo>
                  <a:lnTo>
                    <a:pt x="0" y="0"/>
                  </a:lnTo>
                  <a:lnTo>
                    <a:pt x="0" y="1339403"/>
                  </a:lnTo>
                  <a:lnTo>
                    <a:pt x="231820" y="1339403"/>
                  </a:lnTo>
                </a:path>
              </a:pathLst>
            </a:custGeom>
            <a:grpFill/>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latin typeface="+mn-ea"/>
              </a:endParaRPr>
            </a:p>
          </p:txBody>
        </p:sp>
        <p:sp>
          <p:nvSpPr>
            <p:cNvPr id="21" name="任意多边形 20"/>
            <p:cNvSpPr/>
            <p:nvPr/>
          </p:nvSpPr>
          <p:spPr>
            <a:xfrm>
              <a:off x="6619741" y="5331854"/>
              <a:ext cx="347729" cy="0"/>
            </a:xfrm>
            <a:custGeom>
              <a:avLst/>
              <a:gdLst>
                <a:gd name="connsiteX0" fmla="*/ 0 w 347729"/>
                <a:gd name="connsiteY0" fmla="*/ 0 h 0"/>
                <a:gd name="connsiteX1" fmla="*/ 347729 w 347729"/>
                <a:gd name="connsiteY1" fmla="*/ 0 h 0"/>
              </a:gdLst>
              <a:ahLst/>
              <a:cxnLst>
                <a:cxn ang="0">
                  <a:pos x="connsiteX0" y="connsiteY0"/>
                </a:cxn>
                <a:cxn ang="0">
                  <a:pos x="connsiteX1" y="connsiteY1"/>
                </a:cxn>
              </a:cxnLst>
              <a:rect l="l" t="t" r="r" b="b"/>
              <a:pathLst>
                <a:path w="347729">
                  <a:moveTo>
                    <a:pt x="0" y="0"/>
                  </a:moveTo>
                  <a:lnTo>
                    <a:pt x="347729" y="0"/>
                  </a:lnTo>
                </a:path>
              </a:pathLst>
            </a:custGeom>
            <a:grpFill/>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latin typeface="+mn-ea"/>
              </a:endParaRPr>
            </a:p>
          </p:txBody>
        </p:sp>
      </p:grpSp>
      <p:grpSp>
        <p:nvGrpSpPr>
          <p:cNvPr id="22" name="组合 21"/>
          <p:cNvGrpSpPr/>
          <p:nvPr/>
        </p:nvGrpSpPr>
        <p:grpSpPr>
          <a:xfrm>
            <a:off x="9263878" y="5815028"/>
            <a:ext cx="579549" cy="785819"/>
            <a:chOff x="6619741" y="4662152"/>
            <a:chExt cx="579549" cy="1339403"/>
          </a:xfrm>
        </p:grpSpPr>
        <p:sp>
          <p:nvSpPr>
            <p:cNvPr id="23" name="任意多边形 22"/>
            <p:cNvSpPr/>
            <p:nvPr/>
          </p:nvSpPr>
          <p:spPr>
            <a:xfrm>
              <a:off x="6967470" y="4662152"/>
              <a:ext cx="231820" cy="1339403"/>
            </a:xfrm>
            <a:custGeom>
              <a:avLst/>
              <a:gdLst>
                <a:gd name="connsiteX0" fmla="*/ 218941 w 231820"/>
                <a:gd name="connsiteY0" fmla="*/ 0 h 1339403"/>
                <a:gd name="connsiteX1" fmla="*/ 0 w 231820"/>
                <a:gd name="connsiteY1" fmla="*/ 0 h 1339403"/>
                <a:gd name="connsiteX2" fmla="*/ 0 w 231820"/>
                <a:gd name="connsiteY2" fmla="*/ 1339403 h 1339403"/>
                <a:gd name="connsiteX3" fmla="*/ 231820 w 231820"/>
                <a:gd name="connsiteY3" fmla="*/ 1339403 h 1339403"/>
              </a:gdLst>
              <a:ahLst/>
              <a:cxnLst>
                <a:cxn ang="0">
                  <a:pos x="connsiteX0" y="connsiteY0"/>
                </a:cxn>
                <a:cxn ang="0">
                  <a:pos x="connsiteX1" y="connsiteY1"/>
                </a:cxn>
                <a:cxn ang="0">
                  <a:pos x="connsiteX2" y="connsiteY2"/>
                </a:cxn>
                <a:cxn ang="0">
                  <a:pos x="connsiteX3" y="connsiteY3"/>
                </a:cxn>
              </a:cxnLst>
              <a:rect l="l" t="t" r="r" b="b"/>
              <a:pathLst>
                <a:path w="231820" h="1339403">
                  <a:moveTo>
                    <a:pt x="218941" y="0"/>
                  </a:moveTo>
                  <a:lnTo>
                    <a:pt x="0" y="0"/>
                  </a:lnTo>
                  <a:lnTo>
                    <a:pt x="0" y="1339403"/>
                  </a:lnTo>
                  <a:lnTo>
                    <a:pt x="231820" y="1339403"/>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solidFill>
                  <a:srgbClr val="0303EB"/>
                </a:solidFill>
                <a:latin typeface="+mn-ea"/>
              </a:endParaRPr>
            </a:p>
          </p:txBody>
        </p:sp>
        <p:sp>
          <p:nvSpPr>
            <p:cNvPr id="24" name="任意多边形 23"/>
            <p:cNvSpPr/>
            <p:nvPr/>
          </p:nvSpPr>
          <p:spPr>
            <a:xfrm>
              <a:off x="6619741" y="5331854"/>
              <a:ext cx="347729" cy="0"/>
            </a:xfrm>
            <a:custGeom>
              <a:avLst/>
              <a:gdLst>
                <a:gd name="connsiteX0" fmla="*/ 0 w 347729"/>
                <a:gd name="connsiteY0" fmla="*/ 0 h 0"/>
                <a:gd name="connsiteX1" fmla="*/ 347729 w 347729"/>
                <a:gd name="connsiteY1" fmla="*/ 0 h 0"/>
              </a:gdLst>
              <a:ahLst/>
              <a:cxnLst>
                <a:cxn ang="0">
                  <a:pos x="connsiteX0" y="connsiteY0"/>
                </a:cxn>
                <a:cxn ang="0">
                  <a:pos x="connsiteX1" y="connsiteY1"/>
                </a:cxn>
              </a:cxnLst>
              <a:rect l="l" t="t" r="r" b="b"/>
              <a:pathLst>
                <a:path w="347729">
                  <a:moveTo>
                    <a:pt x="0" y="0"/>
                  </a:moveTo>
                  <a:lnTo>
                    <a:pt x="347729"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solidFill>
                  <a:srgbClr val="0303EB"/>
                </a:solidFill>
                <a:latin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animBg="1"/>
      <p:bldP spid="12" grpId="0" animBg="1"/>
      <p:bldP spid="13" grpId="0" animBg="1"/>
      <p:bldP spid="14"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3848364"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2.1.4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交流二元继电器</a:t>
            </a:r>
            <a:endParaRPr lang="zh-CN" altLang="en-US" sz="2800" dirty="0">
              <a:solidFill>
                <a:srgbClr val="0070C0"/>
              </a:solidFill>
            </a:endParaRPr>
          </a:p>
        </p:txBody>
      </p:sp>
      <p:sp>
        <p:nvSpPr>
          <p:cNvPr id="4" name="Rectangle 14"/>
          <p:cNvSpPr>
            <a:spLocks noChangeArrowheads="1"/>
          </p:cNvSpPr>
          <p:nvPr/>
        </p:nvSpPr>
        <p:spPr bwMode="auto">
          <a:xfrm>
            <a:off x="4977598" y="2528880"/>
            <a:ext cx="6929486" cy="2308324"/>
          </a:xfrm>
          <a:prstGeom prst="rect">
            <a:avLst/>
          </a:prstGeom>
          <a:noFill/>
          <a:ln w="9525">
            <a:solidFill>
              <a:schemeClr val="accent1">
                <a:lumMod val="60000"/>
                <a:lumOff val="40000"/>
              </a:schemeClr>
            </a:solidFill>
            <a:miter lim="800000"/>
          </a:ln>
        </p:spPr>
        <p:txBody>
          <a:bodyPr wrap="square">
            <a:spAutoFit/>
          </a:bodyPr>
          <a:lstStyle/>
          <a:p>
            <a:pPr>
              <a:lnSpc>
                <a:spcPct val="120000"/>
              </a:lnSpc>
            </a:pPr>
            <a:r>
              <a:rPr lang="zh-CN" altLang="en-US" sz="2400" b="1" dirty="0" smtClean="0">
                <a:latin typeface="+mn-ea"/>
              </a:rPr>
              <a:t>只有</a:t>
            </a:r>
            <a:r>
              <a:rPr lang="zh-CN" altLang="en-US" sz="2400" b="1" dirty="0">
                <a:latin typeface="+mn-ea"/>
              </a:rPr>
              <a:t>在其局部线圈和轨道线圈中输入电流频率相同、且局部线圈中电流相位超前轨道线圈中电流相位</a:t>
            </a:r>
            <a:r>
              <a:rPr lang="en-US" altLang="zh-CN" sz="2400" b="1" dirty="0">
                <a:solidFill>
                  <a:srgbClr val="FF3300"/>
                </a:solidFill>
                <a:latin typeface="+mn-ea"/>
              </a:rPr>
              <a:t>90°</a:t>
            </a:r>
            <a:r>
              <a:rPr lang="zh-CN" altLang="en-US" sz="2400" b="1" dirty="0">
                <a:latin typeface="+mn-ea"/>
              </a:rPr>
              <a:t>时，翼板中</a:t>
            </a:r>
            <a:r>
              <a:rPr lang="zh-CN" altLang="en-US" sz="2400" b="1" dirty="0" smtClean="0">
                <a:latin typeface="+mn-ea"/>
              </a:rPr>
              <a:t>才能产生</a:t>
            </a:r>
            <a:r>
              <a:rPr lang="zh-CN" altLang="en-US" sz="2400" b="1" dirty="0">
                <a:latin typeface="+mn-ea"/>
              </a:rPr>
              <a:t>正方向的转矩，接通前触点，其他情况下，翼板不产生转矩，继电器将保持原来的位置而不动作。</a:t>
            </a:r>
            <a:r>
              <a:rPr lang="zh-CN" altLang="en-US" sz="2400" dirty="0">
                <a:latin typeface="+mn-ea"/>
              </a:rPr>
              <a:t> </a:t>
            </a:r>
            <a:endParaRPr lang="zh-CN" altLang="en-US" sz="2400" dirty="0">
              <a:latin typeface="+mn-ea"/>
            </a:endParaRPr>
          </a:p>
        </p:txBody>
      </p:sp>
      <p:pic>
        <p:nvPicPr>
          <p:cNvPr id="5" name="Picture 5" descr="HWOCRTEMP_ROC50"/>
          <p:cNvPicPr>
            <a:picLocks noChangeAspect="1" noChangeArrowheads="1"/>
          </p:cNvPicPr>
          <p:nvPr/>
        </p:nvPicPr>
        <p:blipFill>
          <a:blip r:embed="rId1">
            <a:lum bright="12000"/>
          </a:blip>
          <a:srcRect/>
          <a:stretch>
            <a:fillRect/>
          </a:stretch>
        </p:blipFill>
        <p:spPr bwMode="auto">
          <a:xfrm>
            <a:off x="548442" y="2100252"/>
            <a:ext cx="4251325" cy="4419600"/>
          </a:xfrm>
          <a:prstGeom prst="rect">
            <a:avLst/>
          </a:prstGeom>
          <a:noFill/>
          <a:ln w="9525">
            <a:noFill/>
            <a:miter lim="800000"/>
            <a:headEnd/>
            <a:tailEnd/>
          </a:ln>
        </p:spPr>
      </p:pic>
      <p:grpSp>
        <p:nvGrpSpPr>
          <p:cNvPr id="6" name="组合 8"/>
          <p:cNvGrpSpPr/>
          <p:nvPr/>
        </p:nvGrpSpPr>
        <p:grpSpPr bwMode="auto">
          <a:xfrm>
            <a:off x="4834722" y="1957376"/>
            <a:ext cx="2071702" cy="642938"/>
            <a:chOff x="571212" y="2345526"/>
            <a:chExt cx="1571896" cy="1151917"/>
          </a:xfrm>
        </p:grpSpPr>
        <p:sp>
          <p:nvSpPr>
            <p:cNvPr id="7" name="圆角矩形 4"/>
            <p:cNvSpPr/>
            <p:nvPr/>
          </p:nvSpPr>
          <p:spPr>
            <a:xfrm>
              <a:off x="571212" y="2345526"/>
              <a:ext cx="1571896" cy="1151917"/>
            </a:xfrm>
            <a:prstGeom prst="roundRect">
              <a:avLst/>
            </a:prstGeom>
            <a:solidFill>
              <a:schemeClr val="accent2">
                <a:lumMod val="75000"/>
              </a:schemeClr>
            </a:solidFill>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endParaRPr lang="zh-CN" altLang="en-US" sz="2400">
                <a:solidFill>
                  <a:schemeClr val="bg1"/>
                </a:solidFill>
              </a:endParaRPr>
            </a:p>
          </p:txBody>
        </p:sp>
        <p:sp>
          <p:nvSpPr>
            <p:cNvPr id="8" name="TextBox 7"/>
            <p:cNvSpPr txBox="1"/>
            <p:nvPr/>
          </p:nvSpPr>
          <p:spPr>
            <a:xfrm>
              <a:off x="629767" y="2479206"/>
              <a:ext cx="1493172" cy="827672"/>
            </a:xfrm>
            <a:prstGeom prst="rect">
              <a:avLst/>
            </a:prstGeom>
            <a:noFill/>
          </p:spPr>
          <p:txBody>
            <a:bodyPr>
              <a:spAutoFit/>
            </a:bodyPr>
            <a:lstStyle/>
            <a:p>
              <a:pPr algn="ctr" fontAlgn="auto">
                <a:spcBef>
                  <a:spcPts val="0"/>
                </a:spcBef>
                <a:spcAft>
                  <a:spcPts val="0"/>
                </a:spcAft>
                <a:defRPr/>
              </a:pPr>
              <a:r>
                <a:rPr lang="zh-CN" altLang="en-US" sz="2400" b="1" dirty="0" smtClean="0">
                  <a:solidFill>
                    <a:schemeClr val="bg1"/>
                  </a:solidFill>
                  <a:latin typeface="+mj-ea"/>
                  <a:ea typeface="+mj-ea"/>
                </a:rPr>
                <a:t>工作原理</a:t>
              </a:r>
              <a:endParaRPr lang="zh-CN" altLang="en-US" sz="2400" b="1" dirty="0">
                <a:solidFill>
                  <a:schemeClr val="bg1"/>
                </a:solidFill>
                <a:latin typeface="+mj-ea"/>
                <a:ea typeface="+mj-ea"/>
              </a:endParaRPr>
            </a:p>
          </p:txBody>
        </p:sp>
      </p:grpSp>
      <p:sp>
        <p:nvSpPr>
          <p:cNvPr id="9" name="矩形 8"/>
          <p:cNvSpPr/>
          <p:nvPr/>
        </p:nvSpPr>
        <p:spPr>
          <a:xfrm>
            <a:off x="4977598" y="5100648"/>
            <a:ext cx="6118225" cy="1292662"/>
          </a:xfrm>
          <a:prstGeom prst="rect">
            <a:avLst/>
          </a:prstGeom>
        </p:spPr>
        <p:txBody>
          <a:bodyPr>
            <a:spAutoFit/>
          </a:bodyPr>
          <a:lstStyle/>
          <a:p>
            <a:pPr>
              <a:lnSpc>
                <a:spcPct val="150000"/>
              </a:lnSpc>
            </a:pPr>
            <a:r>
              <a:rPr lang="en-US" altLang="zh-CN" sz="2800" b="1" dirty="0" smtClean="0">
                <a:latin typeface="楷体_GB2312" pitchFamily="49" charset="-122"/>
                <a:ea typeface="楷体_GB2312" pitchFamily="49" charset="-122"/>
              </a:rPr>
              <a:t>  </a:t>
            </a:r>
            <a:r>
              <a:rPr lang="en-US" altLang="zh-CN" sz="2400" b="1" dirty="0" smtClean="0">
                <a:solidFill>
                  <a:srgbClr val="0303EB"/>
                </a:solidFill>
                <a:latin typeface="微软雅黑" panose="020B0503020204020204" pitchFamily="34" charset="-122"/>
                <a:ea typeface="微软雅黑" panose="020B0503020204020204" pitchFamily="34" charset="-122"/>
              </a:rPr>
              <a:t>(1)</a:t>
            </a:r>
            <a:r>
              <a:rPr lang="zh-CN" altLang="en-US" sz="2400" b="1" dirty="0" smtClean="0">
                <a:solidFill>
                  <a:srgbClr val="0303EB"/>
                </a:solidFill>
                <a:latin typeface="微软雅黑" panose="020B0503020204020204" pitchFamily="34" charset="-122"/>
                <a:ea typeface="微软雅黑" panose="020B0503020204020204" pitchFamily="34" charset="-122"/>
              </a:rPr>
              <a:t>具有</a:t>
            </a:r>
            <a:r>
              <a:rPr lang="zh-CN" altLang="en-US" sz="2400" b="1" dirty="0" smtClean="0">
                <a:solidFill>
                  <a:srgbClr val="FF0000"/>
                </a:solidFill>
                <a:latin typeface="微软雅黑" panose="020B0503020204020204" pitchFamily="34" charset="-122"/>
                <a:ea typeface="微软雅黑" panose="020B0503020204020204" pitchFamily="34" charset="-122"/>
              </a:rPr>
              <a:t>频率</a:t>
            </a:r>
            <a:r>
              <a:rPr lang="zh-CN" altLang="en-US" sz="2400" b="1" dirty="0" smtClean="0">
                <a:solidFill>
                  <a:srgbClr val="0303EB"/>
                </a:solidFill>
                <a:latin typeface="微软雅黑" panose="020B0503020204020204" pitchFamily="34" charset="-122"/>
                <a:ea typeface="微软雅黑" panose="020B0503020204020204" pitchFamily="34" charset="-122"/>
              </a:rPr>
              <a:t>选择特性</a:t>
            </a:r>
            <a:endParaRPr lang="zh-CN" altLang="en-US" sz="2400" b="1" dirty="0" smtClean="0">
              <a:solidFill>
                <a:srgbClr val="0303EB"/>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0303EB"/>
                </a:solidFill>
                <a:latin typeface="微软雅黑" panose="020B0503020204020204" pitchFamily="34" charset="-122"/>
                <a:ea typeface="微软雅黑" panose="020B0503020204020204" pitchFamily="34" charset="-122"/>
              </a:rPr>
              <a:t>    </a:t>
            </a:r>
            <a:r>
              <a:rPr lang="en-US" altLang="zh-CN" sz="2400" b="1" dirty="0" smtClean="0">
                <a:solidFill>
                  <a:srgbClr val="0303EB"/>
                </a:solidFill>
                <a:latin typeface="微软雅黑" panose="020B0503020204020204" pitchFamily="34" charset="-122"/>
                <a:ea typeface="微软雅黑" panose="020B0503020204020204" pitchFamily="34" charset="-122"/>
              </a:rPr>
              <a:t>(2)</a:t>
            </a:r>
            <a:r>
              <a:rPr lang="zh-CN" altLang="en-US" sz="2400" b="1" dirty="0" smtClean="0">
                <a:solidFill>
                  <a:srgbClr val="0303EB"/>
                </a:solidFill>
                <a:latin typeface="微软雅黑" panose="020B0503020204020204" pitchFamily="34" charset="-122"/>
                <a:ea typeface="微软雅黑" panose="020B0503020204020204" pitchFamily="34" charset="-122"/>
              </a:rPr>
              <a:t>具有</a:t>
            </a:r>
            <a:r>
              <a:rPr lang="zh-CN" altLang="en-US" sz="2400" b="1" dirty="0" smtClean="0">
                <a:solidFill>
                  <a:srgbClr val="FF0000"/>
                </a:solidFill>
                <a:latin typeface="微软雅黑" panose="020B0503020204020204" pitchFamily="34" charset="-122"/>
                <a:ea typeface="微软雅黑" panose="020B0503020204020204" pitchFamily="34" charset="-122"/>
              </a:rPr>
              <a:t>相位</a:t>
            </a:r>
            <a:r>
              <a:rPr lang="zh-CN" altLang="en-US" sz="2400" b="1" dirty="0" smtClean="0">
                <a:solidFill>
                  <a:srgbClr val="0303EB"/>
                </a:solidFill>
                <a:latin typeface="微软雅黑" panose="020B0503020204020204" pitchFamily="34" charset="-122"/>
                <a:ea typeface="微软雅黑" panose="020B0503020204020204" pitchFamily="34" charset="-122"/>
              </a:rPr>
              <a:t>选择特性  </a:t>
            </a:r>
            <a:endParaRPr lang="en-US" altLang="zh-CN" sz="2400" b="1" dirty="0">
              <a:solidFill>
                <a:srgbClr val="0303E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7439091"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2.1.5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信号继电器名称、定位规定及图形符号</a:t>
            </a:r>
            <a:endParaRPr lang="zh-CN" altLang="en-US" sz="2800" dirty="0"/>
          </a:p>
        </p:txBody>
      </p:sp>
      <p:sp>
        <p:nvSpPr>
          <p:cNvPr id="4" name="TextBox 3"/>
          <p:cNvSpPr txBox="1"/>
          <p:nvPr/>
        </p:nvSpPr>
        <p:spPr>
          <a:xfrm>
            <a:off x="619880" y="1385872"/>
            <a:ext cx="2000264"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1</a:t>
            </a:r>
            <a:r>
              <a:rPr lang="zh-CN" altLang="en-US" sz="2400" b="1" dirty="0" smtClean="0">
                <a:solidFill>
                  <a:srgbClr val="0070C0"/>
                </a:solidFill>
                <a:latin typeface="+mn-ea"/>
                <a:sym typeface="Arial" panose="020B0604020202020204" pitchFamily="34" charset="0"/>
              </a:rPr>
              <a:t>、名称</a:t>
            </a:r>
            <a:endParaRPr lang="zh-CN" altLang="en-US" sz="2400" b="1" dirty="0">
              <a:solidFill>
                <a:srgbClr val="0070C0"/>
              </a:solidFill>
              <a:latin typeface="+mn-ea"/>
            </a:endParaRPr>
          </a:p>
        </p:txBody>
      </p:sp>
      <p:graphicFrame>
        <p:nvGraphicFramePr>
          <p:cNvPr id="6" name="表格 5"/>
          <p:cNvGraphicFramePr>
            <a:graphicFrameLocks noGrp="1"/>
          </p:cNvGraphicFramePr>
          <p:nvPr/>
        </p:nvGraphicFramePr>
        <p:xfrm>
          <a:off x="1405699" y="2457442"/>
          <a:ext cx="8929749" cy="3429024"/>
        </p:xfrm>
        <a:graphic>
          <a:graphicData uri="http://schemas.openxmlformats.org/drawingml/2006/table">
            <a:tbl>
              <a:tblPr firstRow="1" bandRow="1">
                <a:tableStyleId>{F5AB1C69-6EDB-4FF4-983F-18BD219EF322}</a:tableStyleId>
              </a:tblPr>
              <a:tblGrid>
                <a:gridCol w="2976583"/>
                <a:gridCol w="2976583"/>
                <a:gridCol w="2976583"/>
              </a:tblGrid>
              <a:tr h="571504">
                <a:tc>
                  <a:txBody>
                    <a:bodyP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符号</a:t>
                      </a:r>
                      <a:endParaRPr lang="zh-CN" altLang="en-US" sz="2000" b="1" dirty="0">
                        <a:solidFill>
                          <a:srgbClr val="0070C0"/>
                        </a:solidFill>
                        <a:latin typeface="微软雅黑" panose="020B0503020204020204" pitchFamily="34" charset="-122"/>
                        <a:ea typeface="微软雅黑" panose="020B0503020204020204" pitchFamily="34" charset="-122"/>
                      </a:endParaRPr>
                    </a:p>
                  </a:txBody>
                  <a:tcPr anchor="ctr">
                    <a:solidFill>
                      <a:schemeClr val="accent4">
                        <a:lumMod val="20000"/>
                        <a:lumOff val="80000"/>
                      </a:schemeClr>
                    </a:solidFill>
                  </a:tcPr>
                </a:tc>
                <a:tc>
                  <a:txBody>
                    <a:bodyP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名称</a:t>
                      </a:r>
                      <a:endParaRPr lang="zh-CN" altLang="en-US" sz="2000" b="1" dirty="0">
                        <a:solidFill>
                          <a:srgbClr val="0070C0"/>
                        </a:solidFill>
                        <a:latin typeface="微软雅黑" panose="020B0503020204020204" pitchFamily="34" charset="-122"/>
                        <a:ea typeface="微软雅黑" panose="020B0503020204020204" pitchFamily="34" charset="-122"/>
                      </a:endParaRPr>
                    </a:p>
                  </a:txBody>
                  <a:tcPr anchor="ctr">
                    <a:solidFill>
                      <a:schemeClr val="accent4">
                        <a:lumMod val="20000"/>
                        <a:lumOff val="80000"/>
                      </a:schemeClr>
                    </a:solidFill>
                  </a:tcPr>
                </a:tc>
                <a:tc>
                  <a:txBody>
                    <a:bodyPr/>
                    <a:lstStyle/>
                    <a:p>
                      <a:pPr algn="ctr"/>
                      <a:endParaRPr lang="zh-CN" altLang="en-US" sz="2000" b="1" dirty="0">
                        <a:solidFill>
                          <a:srgbClr val="0070C0"/>
                        </a:solidFill>
                        <a:latin typeface="微软雅黑" panose="020B0503020204020204" pitchFamily="34" charset="-122"/>
                        <a:ea typeface="微软雅黑" panose="020B0503020204020204" pitchFamily="34" charset="-122"/>
                      </a:endParaRPr>
                    </a:p>
                  </a:txBody>
                  <a:tcPr anchor="ctr">
                    <a:solidFill>
                      <a:schemeClr val="accent4">
                        <a:lumMod val="20000"/>
                        <a:lumOff val="80000"/>
                      </a:schemeClr>
                    </a:solidFill>
                  </a:tcPr>
                </a:tc>
              </a:tr>
              <a:tr h="571504">
                <a:tc>
                  <a:txBody>
                    <a:bodyPr/>
                    <a:lstStyle/>
                    <a:p>
                      <a:pPr algn="ct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AJ</a:t>
                      </a:r>
                      <a:endParaRPr lang="zh-CN" altLang="en-US" sz="2000" b="1" dirty="0"/>
                    </a:p>
                  </a:txBody>
                  <a:tcPr anchor="ctr"/>
                </a:tc>
                <a:tc>
                  <a:txBody>
                    <a:bodyPr/>
                    <a:lstStyle/>
                    <a:p>
                      <a:pPr algn="ct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按钮继电器</a:t>
                      </a:r>
                      <a:endParaRPr lang="zh-CN" altLang="en-US" sz="2000" b="1" dirty="0"/>
                    </a:p>
                  </a:txBody>
                  <a:tcPr anchor="ctr"/>
                </a:tc>
                <a:tc>
                  <a:txBody>
                    <a:bodyPr/>
                    <a:lstStyle/>
                    <a:p>
                      <a:pPr algn="ct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反映按钮动作</a:t>
                      </a:r>
                      <a:endParaRPr lang="zh-CN" altLang="en-US" sz="2000" b="1" dirty="0"/>
                    </a:p>
                  </a:txBody>
                  <a:tcPr anchor="ctr"/>
                </a:tc>
              </a:tr>
              <a:tr h="571504">
                <a:tc>
                  <a:txBody>
                    <a:bodyPr/>
                    <a:lstStyle/>
                    <a:p>
                      <a:pPr algn="ct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XJ</a:t>
                      </a:r>
                      <a:endParaRPr lang="zh-CN" altLang="en-US" sz="2000" b="1" dirty="0"/>
                    </a:p>
                  </a:txBody>
                  <a:tcPr anchor="ctr"/>
                </a:tc>
                <a:tc>
                  <a:txBody>
                    <a:bodyPr/>
                    <a:lstStyle/>
                    <a:p>
                      <a:pPr algn="ct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信号继电器</a:t>
                      </a:r>
                      <a:endParaRPr lang="zh-CN" altLang="en-US" sz="2000" b="1" dirty="0"/>
                    </a:p>
                  </a:txBody>
                  <a:tcPr anchor="ctr"/>
                </a:tc>
                <a:tc>
                  <a:txBody>
                    <a:bodyPr/>
                    <a:lstStyle/>
                    <a:p>
                      <a:pPr algn="ct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实现信号控制</a:t>
                      </a:r>
                      <a:endParaRPr lang="zh-CN" altLang="en-US" sz="2000" b="1" dirty="0"/>
                    </a:p>
                  </a:txBody>
                  <a:tcPr anchor="ctr"/>
                </a:tc>
              </a:tr>
              <a:tr h="571504">
                <a:tc>
                  <a:txBody>
                    <a:bodyPr/>
                    <a:lstStyle/>
                    <a:p>
                      <a:pPr algn="ct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LZAJ</a:t>
                      </a:r>
                      <a:endParaRPr lang="zh-CN" altLang="en-US" sz="2000" b="1" dirty="0"/>
                    </a:p>
                  </a:txBody>
                  <a:tcPr anchor="ctr"/>
                </a:tc>
                <a:tc>
                  <a:txBody>
                    <a:bodyPr/>
                    <a:lstStyle/>
                    <a:p>
                      <a:pPr algn="ct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列车终端按钮继电器</a:t>
                      </a:r>
                      <a:endParaRPr lang="zh-CN" altLang="en-US" sz="2000" b="1" dirty="0"/>
                    </a:p>
                  </a:txBody>
                  <a:tcPr anchor="ctr"/>
                </a:tc>
                <a:tc>
                  <a:txBody>
                    <a:bodyPr/>
                    <a:lstStyle/>
                    <a:p>
                      <a:pPr algn="ctr"/>
                      <a:endParaRPr lang="zh-CN" altLang="en-US" sz="2000" b="1"/>
                    </a:p>
                  </a:txBody>
                  <a:tcPr anchor="ctr"/>
                </a:tc>
              </a:tr>
              <a:tr h="571504">
                <a:tc>
                  <a:txBody>
                    <a:bodyPr/>
                    <a:lstStyle/>
                    <a:p>
                      <a:pPr algn="ct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FBJ</a:t>
                      </a:r>
                      <a:endParaRPr lang="zh-CN" altLang="en-US" sz="2000" b="1" dirty="0"/>
                    </a:p>
                  </a:txBody>
                  <a:tcPr anchor="ctr"/>
                </a:tc>
                <a:tc>
                  <a:txBody>
                    <a:bodyPr/>
                    <a:lstStyle/>
                    <a:p>
                      <a:pPr algn="ct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反位表示继电器</a:t>
                      </a:r>
                      <a:endParaRPr lang="zh-CN" altLang="en-US" sz="2000" b="1" dirty="0"/>
                    </a:p>
                  </a:txBody>
                  <a:tcPr anchor="ctr"/>
                </a:tc>
                <a:tc>
                  <a:txBody>
                    <a:bodyPr/>
                    <a:lstStyle/>
                    <a:p>
                      <a:pPr algn="ctr"/>
                      <a:endParaRPr lang="zh-CN" altLang="en-US" sz="2000" b="1"/>
                    </a:p>
                  </a:txBody>
                  <a:tcPr anchor="ctr"/>
                </a:tc>
              </a:tr>
              <a:tr h="571504">
                <a:tc>
                  <a:txBody>
                    <a:bodyPr/>
                    <a:lstStyle/>
                    <a:p>
                      <a:pPr algn="ct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DCJ</a:t>
                      </a:r>
                      <a:endParaRPr lang="zh-CN" altLang="en-US" sz="2000" b="1" dirty="0"/>
                    </a:p>
                  </a:txBody>
                  <a:tcPr anchor="ctr"/>
                </a:tc>
                <a:tc>
                  <a:txBody>
                    <a:bodyPr/>
                    <a:lstStyle/>
                    <a:p>
                      <a:pPr marL="0" marR="0" indent="0" algn="ctr" defTabSz="1243965" rtl="0" eaLnBrk="1" fontAlgn="auto" latinLnBrk="0" hangingPunct="1">
                        <a:lnSpc>
                          <a:spcPct val="100000"/>
                        </a:lnSpc>
                        <a:spcBef>
                          <a:spcPts val="0"/>
                        </a:spcBef>
                        <a:spcAft>
                          <a:spcPts val="0"/>
                        </a:spcAft>
                        <a:buClrTx/>
                        <a:buSzTx/>
                        <a:buFontTx/>
                        <a:buNone/>
                        <a:defRPr/>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定位操纵继电器</a:t>
                      </a:r>
                      <a:endParaRPr lang="zh-CN" altLang="en-US" sz="2000" b="1" dirty="0" smtClean="0"/>
                    </a:p>
                  </a:txBody>
                  <a:tcPr anchor="ctr"/>
                </a:tc>
                <a:tc>
                  <a:txBody>
                    <a:bodyPr/>
                    <a:lstStyle/>
                    <a:p>
                      <a:pPr algn="ctr"/>
                      <a:endParaRPr lang="zh-CN" altLang="en-US" sz="2000" b="1" dirty="0"/>
                    </a:p>
                  </a:txBody>
                  <a:tcPr anchor="ctr"/>
                </a:tc>
              </a:tr>
            </a:tbl>
          </a:graphicData>
        </a:graphic>
      </p:graphicFrame>
      <p:sp>
        <p:nvSpPr>
          <p:cNvPr id="52226" name="Rectangle 2"/>
          <p:cNvSpPr>
            <a:spLocks noChangeArrowheads="1"/>
          </p:cNvSpPr>
          <p:nvPr/>
        </p:nvSpPr>
        <p:spPr bwMode="auto">
          <a:xfrm>
            <a:off x="1334260" y="6029342"/>
            <a:ext cx="8143932" cy="78316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50000"/>
              </a:lnSpc>
              <a:spcBef>
                <a:spcPct val="0"/>
              </a:spcBef>
              <a:spcAft>
                <a:spcPct val="0"/>
              </a:spcAft>
              <a:buClrTx/>
              <a:buSzTx/>
              <a:buFont typeface="Wingdings" panose="05000000000000000000" pitchFamily="2" charset="2"/>
              <a:buChar char="Ø"/>
            </a:pPr>
            <a:r>
              <a:rPr kumimoji="0" lang="zh-CN" sz="16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同一继电器的线圈和接点必须用该继电器的名称符号来标记，以免混淆</a:t>
            </a:r>
            <a:endParaRPr kumimoji="0" lang="en-US" altLang="zh-CN" sz="16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marL="0" marR="0" lvl="0" indent="266700" algn="l" defTabSz="914400" rtl="0" eaLnBrk="1" fontAlgn="base" latinLnBrk="0" hangingPunct="1">
              <a:lnSpc>
                <a:spcPct val="150000"/>
              </a:lnSpc>
              <a:spcBef>
                <a:spcPct val="0"/>
              </a:spcBef>
              <a:spcAft>
                <a:spcPct val="0"/>
              </a:spcAft>
              <a:buClrTx/>
              <a:buSzTx/>
              <a:buFont typeface="Wingdings" panose="05000000000000000000" pitchFamily="2" charset="2"/>
              <a:buChar char="Ø"/>
            </a:pPr>
            <a:r>
              <a:rPr kumimoji="0" lang="zh-CN" sz="16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同一继电器的各组接点需用编号注明，避免重复使用</a:t>
            </a:r>
            <a:endParaRPr kumimoji="0" lang="zh-CN" sz="16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7439091"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2.1.5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信号继电器名称、定位规定及图形符号</a:t>
            </a:r>
            <a:endParaRPr lang="zh-CN" altLang="en-US" sz="2800" dirty="0"/>
          </a:p>
        </p:txBody>
      </p:sp>
      <p:sp>
        <p:nvSpPr>
          <p:cNvPr id="4" name="TextBox 3"/>
          <p:cNvSpPr txBox="1"/>
          <p:nvPr/>
        </p:nvSpPr>
        <p:spPr>
          <a:xfrm>
            <a:off x="548442" y="1314434"/>
            <a:ext cx="2000264"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2</a:t>
            </a:r>
            <a:r>
              <a:rPr lang="zh-CN" altLang="en-US" sz="2400" b="1" dirty="0" smtClean="0">
                <a:solidFill>
                  <a:srgbClr val="0070C0"/>
                </a:solidFill>
                <a:latin typeface="+mn-ea"/>
                <a:sym typeface="Arial" panose="020B0604020202020204" pitchFamily="34" charset="0"/>
              </a:rPr>
              <a:t>、定位规定</a:t>
            </a:r>
            <a:endParaRPr lang="zh-CN" altLang="en-US" sz="2400" b="1" dirty="0">
              <a:solidFill>
                <a:srgbClr val="0070C0"/>
              </a:solidFill>
              <a:latin typeface="+mn-ea"/>
            </a:endParaRPr>
          </a:p>
        </p:txBody>
      </p:sp>
      <p:graphicFrame>
        <p:nvGraphicFramePr>
          <p:cNvPr id="6" name="表格 5"/>
          <p:cNvGraphicFramePr>
            <a:graphicFrameLocks noGrp="1"/>
          </p:cNvGraphicFramePr>
          <p:nvPr/>
        </p:nvGraphicFramePr>
        <p:xfrm>
          <a:off x="619880" y="2671756"/>
          <a:ext cx="11287204" cy="3474720"/>
        </p:xfrm>
        <a:graphic>
          <a:graphicData uri="http://schemas.openxmlformats.org/drawingml/2006/table">
            <a:tbl>
              <a:tblPr firstRow="1" bandRow="1">
                <a:tableStyleId>{5C22544A-7EE6-4342-B048-85BDC9FD1C3A}</a:tableStyleId>
              </a:tblPr>
              <a:tblGrid>
                <a:gridCol w="5500726"/>
                <a:gridCol w="5786478"/>
              </a:tblGrid>
              <a:tr h="857256">
                <a:tc>
                  <a:txBody>
                    <a:bodyPr/>
                    <a:lstStyle/>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继电器的定位状态应与设备的定位状态相一致，信号布置图中所反映的设备状态约定为设备的定位状态</a:t>
                      </a:r>
                      <a:endParaRPr lang="zh-CN"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信号机以关闭状态为定位状态</a:t>
                      </a:r>
                      <a:endPar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道岔以开通位置为定位状态</a:t>
                      </a:r>
                      <a:endPar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轨道电路以空闲状态为定位状态</a:t>
                      </a:r>
                      <a:endParaRPr lang="zh-CN"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857256">
                <a:tc>
                  <a:txBody>
                    <a:bodyPr/>
                    <a:lstStyle/>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根据“故障</a:t>
                      </a:r>
                      <a:r>
                        <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安全”原则，继电器的落下状态必须与设备的安全侧相一致</a:t>
                      </a:r>
                      <a:endParaRPr lang="zh-CN"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信号继电器的落下应与信号关闭相一致</a:t>
                      </a:r>
                      <a:endPar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kumimoji="0" lang="zh-CN" altLang="en-US"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轨道继电器落下应与轨道电路占用相一致</a:t>
                      </a:r>
                      <a:endParaRPr kumimoji="0" lang="en-US" altLang="zh-CN" sz="2000" b="1"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r>
              <a:tr h="857256">
                <a:tc gridSpan="2">
                  <a:txBody>
                    <a:bodyPr/>
                    <a:lstStyle/>
                    <a:p>
                      <a:pPr>
                        <a:lnSpc>
                          <a:spcPct val="150000"/>
                        </a:lnSpc>
                      </a:pPr>
                      <a:r>
                        <a:rPr lang="zh-CN" altLang="en-US" sz="2000" b="1" dirty="0" smtClean="0">
                          <a:latin typeface="Calibri" panose="020F0502020204030204" pitchFamily="34" charset="0"/>
                          <a:ea typeface="宋体" panose="02010600030101010101" pitchFamily="2" charset="-122"/>
                          <a:cs typeface="Times New Roman" panose="02020603050405020304" pitchFamily="18" charset="0"/>
                        </a:rPr>
                        <a:t>在电路图中，凡以吸起为定位状态的继电器，其线圈和接点处均以“↑”符号标记之</a:t>
                      </a:r>
                      <a:endParaRPr lang="en-US" altLang="zh-CN" sz="2000" b="1" dirty="0" smtClean="0">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lang="zh-CN" altLang="en-US" sz="2000" b="1" dirty="0" smtClean="0">
                          <a:latin typeface="Calibri" panose="020F0502020204030204" pitchFamily="34" charset="0"/>
                          <a:ea typeface="宋体" panose="02010600030101010101" pitchFamily="2" charset="-122"/>
                          <a:cs typeface="Times New Roman" panose="02020603050405020304" pitchFamily="18" charset="0"/>
                        </a:rPr>
                        <a:t>凡以落下为定位状态的继电器，其线圈和接点处均以“↓”符号标记之。</a:t>
                      </a:r>
                      <a:endParaRPr lang="zh-CN"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hMerge="1">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2.1.1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信号继电器的基本工作原理</a:t>
            </a:r>
            <a:endParaRPr lang="zh-CN" altLang="en-US" sz="2800" dirty="0">
              <a:solidFill>
                <a:srgbClr val="0070C0"/>
              </a:solidFill>
            </a:endParaRPr>
          </a:p>
        </p:txBody>
      </p:sp>
      <p:grpSp>
        <p:nvGrpSpPr>
          <p:cNvPr id="91" name="组合 90"/>
          <p:cNvGrpSpPr/>
          <p:nvPr/>
        </p:nvGrpSpPr>
        <p:grpSpPr>
          <a:xfrm>
            <a:off x="8120870" y="1242996"/>
            <a:ext cx="3884613" cy="3009900"/>
            <a:chOff x="8163736" y="876282"/>
            <a:chExt cx="3884613" cy="3009900"/>
          </a:xfrm>
        </p:grpSpPr>
        <p:sp>
          <p:nvSpPr>
            <p:cNvPr id="66" name="Line 80"/>
            <p:cNvSpPr>
              <a:spLocks noChangeShapeType="1"/>
            </p:cNvSpPr>
            <p:nvPr/>
          </p:nvSpPr>
          <p:spPr bwMode="auto">
            <a:xfrm flipV="1">
              <a:off x="8620936" y="1028682"/>
              <a:ext cx="0" cy="2438400"/>
            </a:xfrm>
            <a:prstGeom prst="line">
              <a:avLst/>
            </a:prstGeom>
            <a:noFill/>
            <a:ln w="22225">
              <a:solidFill>
                <a:schemeClr val="tx1"/>
              </a:solidFill>
              <a:round/>
              <a:tailEnd type="stealth" w="med" len="med"/>
            </a:ln>
          </p:spPr>
          <p:txBody>
            <a:bodyPr/>
            <a:lstStyle/>
            <a:p>
              <a:endParaRPr lang="zh-CN" altLang="en-US"/>
            </a:p>
          </p:txBody>
        </p:sp>
        <p:sp>
          <p:nvSpPr>
            <p:cNvPr id="67" name="Line 81"/>
            <p:cNvSpPr>
              <a:spLocks noChangeShapeType="1"/>
            </p:cNvSpPr>
            <p:nvPr/>
          </p:nvSpPr>
          <p:spPr bwMode="auto">
            <a:xfrm>
              <a:off x="8620936" y="3467082"/>
              <a:ext cx="3124200" cy="0"/>
            </a:xfrm>
            <a:prstGeom prst="line">
              <a:avLst/>
            </a:prstGeom>
            <a:noFill/>
            <a:ln w="19050">
              <a:solidFill>
                <a:schemeClr val="tx1"/>
              </a:solidFill>
              <a:round/>
              <a:tailEnd type="stealth" w="med" len="med"/>
            </a:ln>
          </p:spPr>
          <p:txBody>
            <a:bodyPr/>
            <a:lstStyle/>
            <a:p>
              <a:endParaRPr lang="zh-CN" altLang="en-US"/>
            </a:p>
          </p:txBody>
        </p:sp>
        <p:graphicFrame>
          <p:nvGraphicFramePr>
            <p:cNvPr id="68" name="Object 82"/>
            <p:cNvGraphicFramePr>
              <a:graphicFrameLocks noChangeAspect="1"/>
            </p:cNvGraphicFramePr>
            <p:nvPr/>
          </p:nvGraphicFramePr>
          <p:xfrm>
            <a:off x="11745136" y="3467082"/>
            <a:ext cx="303213" cy="419100"/>
          </p:xfrm>
          <a:graphic>
            <a:graphicData uri="http://schemas.openxmlformats.org/presentationml/2006/ole">
              <mc:AlternateContent xmlns:mc="http://schemas.openxmlformats.org/markup-compatibility/2006">
                <mc:Choice xmlns:v="urn:schemas-microsoft-com:vml" Requires="v">
                  <p:oleObj spid="_x0000_s1025" name="Equation" r:id="rId1" imgW="3962400" imgH="5486400" progId="Equation.DSMT4">
                    <p:embed/>
                  </p:oleObj>
                </mc:Choice>
                <mc:Fallback>
                  <p:oleObj name="Equation" r:id="rId1" imgW="3962400" imgH="5486400" progId="Equation.DSMT4">
                    <p:embed/>
                    <p:pic>
                      <p:nvPicPr>
                        <p:cNvPr id="0" name="Object 82"/>
                        <p:cNvPicPr>
                          <a:picLocks noChangeAspect="1"/>
                        </p:cNvPicPr>
                        <p:nvPr/>
                      </p:nvPicPr>
                      <p:blipFill>
                        <a:blip r:embed="rId2"/>
                        <a:stretch>
                          <a:fillRect/>
                        </a:stretch>
                      </p:blipFill>
                      <p:spPr>
                        <a:xfrm>
                          <a:off x="11745136" y="3467082"/>
                          <a:ext cx="303213" cy="419100"/>
                        </a:xfrm>
                        <a:prstGeom prst="rect">
                          <a:avLst/>
                        </a:prstGeom>
                        <a:noFill/>
                        <a:ln w="9525">
                          <a:noFill/>
                        </a:ln>
                      </p:spPr>
                    </p:pic>
                  </p:oleObj>
                </mc:Fallback>
              </mc:AlternateContent>
            </a:graphicData>
          </a:graphic>
        </p:graphicFrame>
        <p:graphicFrame>
          <p:nvGraphicFramePr>
            <p:cNvPr id="69" name="Object 83"/>
            <p:cNvGraphicFramePr>
              <a:graphicFrameLocks noChangeAspect="1"/>
            </p:cNvGraphicFramePr>
            <p:nvPr/>
          </p:nvGraphicFramePr>
          <p:xfrm>
            <a:off x="8239936" y="876282"/>
            <a:ext cx="247650" cy="361950"/>
          </p:xfrm>
          <a:graphic>
            <a:graphicData uri="http://schemas.openxmlformats.org/presentationml/2006/ole">
              <mc:AlternateContent xmlns:mc="http://schemas.openxmlformats.org/markup-compatibility/2006">
                <mc:Choice xmlns:v="urn:schemas-microsoft-com:vml" Requires="v">
                  <p:oleObj spid="_x0000_s1030" name="Equation" r:id="rId3" imgW="3962400" imgH="5791200" progId="Equation.DSMT4">
                    <p:embed/>
                  </p:oleObj>
                </mc:Choice>
                <mc:Fallback>
                  <p:oleObj name="Equation" r:id="rId3" imgW="3962400" imgH="5791200" progId="Equation.DSMT4">
                    <p:embed/>
                    <p:pic>
                      <p:nvPicPr>
                        <p:cNvPr id="0" name="Object 83"/>
                        <p:cNvPicPr>
                          <a:picLocks noChangeAspect="1"/>
                        </p:cNvPicPr>
                        <p:nvPr/>
                      </p:nvPicPr>
                      <p:blipFill>
                        <a:blip r:embed="rId4"/>
                        <a:stretch>
                          <a:fillRect/>
                        </a:stretch>
                      </p:blipFill>
                      <p:spPr>
                        <a:xfrm>
                          <a:off x="8239936" y="876282"/>
                          <a:ext cx="247650" cy="361950"/>
                        </a:xfrm>
                        <a:prstGeom prst="rect">
                          <a:avLst/>
                        </a:prstGeom>
                        <a:noFill/>
                        <a:ln w="9525">
                          <a:noFill/>
                        </a:ln>
                      </p:spPr>
                    </p:pic>
                  </p:oleObj>
                </mc:Fallback>
              </mc:AlternateContent>
            </a:graphicData>
          </a:graphic>
        </p:graphicFrame>
        <p:sp>
          <p:nvSpPr>
            <p:cNvPr id="70" name="Line 84"/>
            <p:cNvSpPr>
              <a:spLocks noChangeShapeType="1"/>
            </p:cNvSpPr>
            <p:nvPr/>
          </p:nvSpPr>
          <p:spPr bwMode="auto">
            <a:xfrm flipV="1">
              <a:off x="9535336" y="1638282"/>
              <a:ext cx="0" cy="1828800"/>
            </a:xfrm>
            <a:prstGeom prst="line">
              <a:avLst/>
            </a:prstGeom>
            <a:noFill/>
            <a:ln w="9525">
              <a:solidFill>
                <a:srgbClr val="000080"/>
              </a:solidFill>
              <a:round/>
            </a:ln>
          </p:spPr>
          <p:txBody>
            <a:bodyPr/>
            <a:lstStyle/>
            <a:p>
              <a:endParaRPr lang="zh-CN" altLang="en-US"/>
            </a:p>
          </p:txBody>
        </p:sp>
        <p:sp>
          <p:nvSpPr>
            <p:cNvPr id="71" name="Line 85"/>
            <p:cNvSpPr>
              <a:spLocks noChangeShapeType="1"/>
            </p:cNvSpPr>
            <p:nvPr/>
          </p:nvSpPr>
          <p:spPr bwMode="auto">
            <a:xfrm flipV="1">
              <a:off x="10678336" y="1638282"/>
              <a:ext cx="0" cy="1828800"/>
            </a:xfrm>
            <a:prstGeom prst="line">
              <a:avLst/>
            </a:prstGeom>
            <a:noFill/>
            <a:ln w="9525">
              <a:solidFill>
                <a:srgbClr val="000080"/>
              </a:solidFill>
              <a:round/>
            </a:ln>
          </p:spPr>
          <p:txBody>
            <a:bodyPr/>
            <a:lstStyle/>
            <a:p>
              <a:endParaRPr lang="zh-CN" altLang="en-US"/>
            </a:p>
          </p:txBody>
        </p:sp>
        <p:sp>
          <p:nvSpPr>
            <p:cNvPr id="72" name="Line 86"/>
            <p:cNvSpPr>
              <a:spLocks noChangeShapeType="1"/>
            </p:cNvSpPr>
            <p:nvPr/>
          </p:nvSpPr>
          <p:spPr bwMode="auto">
            <a:xfrm>
              <a:off x="9535336" y="1638282"/>
              <a:ext cx="2057400" cy="0"/>
            </a:xfrm>
            <a:prstGeom prst="line">
              <a:avLst/>
            </a:prstGeom>
            <a:noFill/>
            <a:ln w="9525">
              <a:solidFill>
                <a:schemeClr val="tx1"/>
              </a:solidFill>
              <a:round/>
            </a:ln>
          </p:spPr>
          <p:txBody>
            <a:bodyPr/>
            <a:lstStyle/>
            <a:p>
              <a:endParaRPr lang="zh-CN" altLang="en-US"/>
            </a:p>
          </p:txBody>
        </p:sp>
        <p:graphicFrame>
          <p:nvGraphicFramePr>
            <p:cNvPr id="73" name="Object 87"/>
            <p:cNvGraphicFramePr>
              <a:graphicFrameLocks noChangeAspect="1"/>
            </p:cNvGraphicFramePr>
            <p:nvPr/>
          </p:nvGraphicFramePr>
          <p:xfrm>
            <a:off x="9384524" y="3467082"/>
            <a:ext cx="349250" cy="419100"/>
          </p:xfrm>
          <a:graphic>
            <a:graphicData uri="http://schemas.openxmlformats.org/presentationml/2006/ole">
              <mc:AlternateContent xmlns:mc="http://schemas.openxmlformats.org/markup-compatibility/2006">
                <mc:Choice xmlns:v="urn:schemas-microsoft-com:vml" Requires="v">
                  <p:oleObj spid="_x0000_s1031" name="Equation" r:id="rId5" imgW="4572000" imgH="5486400" progId="Equation.DSMT4">
                    <p:embed/>
                  </p:oleObj>
                </mc:Choice>
                <mc:Fallback>
                  <p:oleObj name="Equation" r:id="rId5" imgW="4572000" imgH="5486400" progId="Equation.DSMT4">
                    <p:embed/>
                    <p:pic>
                      <p:nvPicPr>
                        <p:cNvPr id="0" name="Object 87"/>
                        <p:cNvPicPr>
                          <a:picLocks noChangeAspect="1"/>
                        </p:cNvPicPr>
                        <p:nvPr/>
                      </p:nvPicPr>
                      <p:blipFill>
                        <a:blip r:embed="rId6"/>
                        <a:stretch>
                          <a:fillRect/>
                        </a:stretch>
                      </p:blipFill>
                      <p:spPr>
                        <a:xfrm>
                          <a:off x="9384524" y="3467082"/>
                          <a:ext cx="349250" cy="419100"/>
                        </a:xfrm>
                        <a:prstGeom prst="rect">
                          <a:avLst/>
                        </a:prstGeom>
                        <a:noFill/>
                        <a:ln w="9525">
                          <a:noFill/>
                        </a:ln>
                      </p:spPr>
                    </p:pic>
                  </p:oleObj>
                </mc:Fallback>
              </mc:AlternateContent>
            </a:graphicData>
          </a:graphic>
        </p:graphicFrame>
        <p:graphicFrame>
          <p:nvGraphicFramePr>
            <p:cNvPr id="74" name="Object 88"/>
            <p:cNvGraphicFramePr>
              <a:graphicFrameLocks noChangeAspect="1"/>
            </p:cNvGraphicFramePr>
            <p:nvPr/>
          </p:nvGraphicFramePr>
          <p:xfrm>
            <a:off x="10527524" y="3467082"/>
            <a:ext cx="396875" cy="419100"/>
          </p:xfrm>
          <a:graphic>
            <a:graphicData uri="http://schemas.openxmlformats.org/presentationml/2006/ole">
              <mc:AlternateContent xmlns:mc="http://schemas.openxmlformats.org/markup-compatibility/2006">
                <mc:Choice xmlns:v="urn:schemas-microsoft-com:vml" Requires="v">
                  <p:oleObj spid="_x0000_s1032" name="Equation" r:id="rId7" imgW="5181600" imgH="5486400" progId="Equation.DSMT4">
                    <p:embed/>
                  </p:oleObj>
                </mc:Choice>
                <mc:Fallback>
                  <p:oleObj name="Equation" r:id="rId7" imgW="5181600" imgH="5486400" progId="Equation.DSMT4">
                    <p:embed/>
                    <p:pic>
                      <p:nvPicPr>
                        <p:cNvPr id="0" name="Object 88"/>
                        <p:cNvPicPr>
                          <a:picLocks noChangeAspect="1"/>
                        </p:cNvPicPr>
                        <p:nvPr/>
                      </p:nvPicPr>
                      <p:blipFill>
                        <a:blip r:embed="rId8"/>
                        <a:stretch>
                          <a:fillRect/>
                        </a:stretch>
                      </p:blipFill>
                      <p:spPr>
                        <a:xfrm>
                          <a:off x="10527524" y="3467082"/>
                          <a:ext cx="396875" cy="419100"/>
                        </a:xfrm>
                        <a:prstGeom prst="rect">
                          <a:avLst/>
                        </a:prstGeom>
                        <a:noFill/>
                        <a:ln w="9525">
                          <a:noFill/>
                        </a:ln>
                      </p:spPr>
                    </p:pic>
                  </p:oleObj>
                </mc:Fallback>
              </mc:AlternateContent>
            </a:graphicData>
          </a:graphic>
        </p:graphicFrame>
        <p:sp>
          <p:nvSpPr>
            <p:cNvPr id="75" name="Line 89"/>
            <p:cNvSpPr>
              <a:spLocks noChangeShapeType="1"/>
            </p:cNvSpPr>
            <p:nvPr/>
          </p:nvSpPr>
          <p:spPr bwMode="auto">
            <a:xfrm>
              <a:off x="8620936" y="1638282"/>
              <a:ext cx="914400" cy="0"/>
            </a:xfrm>
            <a:prstGeom prst="line">
              <a:avLst/>
            </a:prstGeom>
            <a:noFill/>
            <a:ln w="9525">
              <a:solidFill>
                <a:schemeClr val="tx1"/>
              </a:solidFill>
              <a:prstDash val="dash"/>
              <a:round/>
            </a:ln>
          </p:spPr>
          <p:txBody>
            <a:bodyPr/>
            <a:lstStyle/>
            <a:p>
              <a:endParaRPr lang="zh-CN" altLang="en-US"/>
            </a:p>
          </p:txBody>
        </p:sp>
        <p:graphicFrame>
          <p:nvGraphicFramePr>
            <p:cNvPr id="76" name="Object 90"/>
            <p:cNvGraphicFramePr>
              <a:graphicFrameLocks noChangeAspect="1"/>
            </p:cNvGraphicFramePr>
            <p:nvPr/>
          </p:nvGraphicFramePr>
          <p:xfrm>
            <a:off x="8251049" y="3238482"/>
            <a:ext cx="304800" cy="361950"/>
          </p:xfrm>
          <a:graphic>
            <a:graphicData uri="http://schemas.openxmlformats.org/presentationml/2006/ole">
              <mc:AlternateContent xmlns:mc="http://schemas.openxmlformats.org/markup-compatibility/2006">
                <mc:Choice xmlns:v="urn:schemas-microsoft-com:vml" Requires="v">
                  <p:oleObj spid="_x0000_s1033" name="Equation" r:id="rId9" imgW="4876800" imgH="5791200" progId="Equation.DSMT4">
                    <p:embed/>
                  </p:oleObj>
                </mc:Choice>
                <mc:Fallback>
                  <p:oleObj name="Equation" r:id="rId9" imgW="4876800" imgH="5791200" progId="Equation.DSMT4">
                    <p:embed/>
                    <p:pic>
                      <p:nvPicPr>
                        <p:cNvPr id="0" name="Object 90"/>
                        <p:cNvPicPr>
                          <a:picLocks noChangeAspect="1"/>
                        </p:cNvPicPr>
                        <p:nvPr/>
                      </p:nvPicPr>
                      <p:blipFill>
                        <a:blip r:embed="rId10"/>
                        <a:stretch>
                          <a:fillRect/>
                        </a:stretch>
                      </p:blipFill>
                      <p:spPr>
                        <a:xfrm>
                          <a:off x="8251049" y="3238482"/>
                          <a:ext cx="304800" cy="361950"/>
                        </a:xfrm>
                        <a:prstGeom prst="rect">
                          <a:avLst/>
                        </a:prstGeom>
                        <a:noFill/>
                        <a:ln w="9525">
                          <a:noFill/>
                        </a:ln>
                      </p:spPr>
                    </p:pic>
                  </p:oleObj>
                </mc:Fallback>
              </mc:AlternateContent>
            </a:graphicData>
          </a:graphic>
        </p:graphicFrame>
        <p:graphicFrame>
          <p:nvGraphicFramePr>
            <p:cNvPr id="77" name="Object 91"/>
            <p:cNvGraphicFramePr>
              <a:graphicFrameLocks noChangeAspect="1"/>
            </p:cNvGraphicFramePr>
            <p:nvPr/>
          </p:nvGraphicFramePr>
          <p:xfrm>
            <a:off x="8163736" y="1409682"/>
            <a:ext cx="323850" cy="361950"/>
          </p:xfrm>
          <a:graphic>
            <a:graphicData uri="http://schemas.openxmlformats.org/presentationml/2006/ole">
              <mc:AlternateContent xmlns:mc="http://schemas.openxmlformats.org/markup-compatibility/2006">
                <mc:Choice xmlns:v="urn:schemas-microsoft-com:vml" Requires="v">
                  <p:oleObj spid="_x0000_s1034" name="Equation" r:id="rId11" imgW="5181600" imgH="5791200" progId="Equation.DSMT4">
                    <p:embed/>
                  </p:oleObj>
                </mc:Choice>
                <mc:Fallback>
                  <p:oleObj name="Equation" r:id="rId11" imgW="5181600" imgH="5791200" progId="Equation.DSMT4">
                    <p:embed/>
                    <p:pic>
                      <p:nvPicPr>
                        <p:cNvPr id="0" name="Object 91"/>
                        <p:cNvPicPr>
                          <a:picLocks noChangeAspect="1"/>
                        </p:cNvPicPr>
                        <p:nvPr/>
                      </p:nvPicPr>
                      <p:blipFill>
                        <a:blip r:embed="rId12"/>
                        <a:stretch>
                          <a:fillRect/>
                        </a:stretch>
                      </p:blipFill>
                      <p:spPr>
                        <a:xfrm>
                          <a:off x="8163736" y="1409682"/>
                          <a:ext cx="323850" cy="361950"/>
                        </a:xfrm>
                        <a:prstGeom prst="rect">
                          <a:avLst/>
                        </a:prstGeom>
                        <a:noFill/>
                        <a:ln w="9525">
                          <a:noFill/>
                        </a:ln>
                      </p:spPr>
                    </p:pic>
                  </p:oleObj>
                </mc:Fallback>
              </mc:AlternateContent>
            </a:graphicData>
          </a:graphic>
        </p:graphicFrame>
        <p:sp>
          <p:nvSpPr>
            <p:cNvPr id="78" name="Line 92"/>
            <p:cNvSpPr>
              <a:spLocks noChangeShapeType="1"/>
            </p:cNvSpPr>
            <p:nvPr/>
          </p:nvSpPr>
          <p:spPr bwMode="auto">
            <a:xfrm flipH="1">
              <a:off x="9763936" y="1638282"/>
              <a:ext cx="609600" cy="0"/>
            </a:xfrm>
            <a:prstGeom prst="line">
              <a:avLst/>
            </a:prstGeom>
            <a:noFill/>
            <a:ln w="19050">
              <a:solidFill>
                <a:srgbClr val="FF0000"/>
              </a:solidFill>
              <a:round/>
              <a:tailEnd type="stealth" w="med" len="med"/>
            </a:ln>
          </p:spPr>
          <p:txBody>
            <a:bodyPr/>
            <a:lstStyle/>
            <a:p>
              <a:endParaRPr lang="zh-CN" altLang="en-US"/>
            </a:p>
          </p:txBody>
        </p:sp>
        <p:sp>
          <p:nvSpPr>
            <p:cNvPr id="79" name="Line 93"/>
            <p:cNvSpPr>
              <a:spLocks noChangeShapeType="1"/>
            </p:cNvSpPr>
            <p:nvPr/>
          </p:nvSpPr>
          <p:spPr bwMode="auto">
            <a:xfrm>
              <a:off x="10830736" y="1638282"/>
              <a:ext cx="609600" cy="0"/>
            </a:xfrm>
            <a:prstGeom prst="line">
              <a:avLst/>
            </a:prstGeom>
            <a:noFill/>
            <a:ln w="28575">
              <a:solidFill>
                <a:srgbClr val="00AEEE"/>
              </a:solidFill>
              <a:round/>
              <a:tailEnd type="stealth" w="med" len="med"/>
            </a:ln>
          </p:spPr>
          <p:txBody>
            <a:bodyPr/>
            <a:lstStyle/>
            <a:p>
              <a:endParaRPr lang="zh-CN" altLang="en-US"/>
            </a:p>
          </p:txBody>
        </p:sp>
        <p:sp>
          <p:nvSpPr>
            <p:cNvPr id="80" name="Line 94"/>
            <p:cNvSpPr>
              <a:spLocks noChangeShapeType="1"/>
            </p:cNvSpPr>
            <p:nvPr/>
          </p:nvSpPr>
          <p:spPr bwMode="auto">
            <a:xfrm flipH="1">
              <a:off x="8774924" y="3467082"/>
              <a:ext cx="685800" cy="0"/>
            </a:xfrm>
            <a:prstGeom prst="line">
              <a:avLst/>
            </a:prstGeom>
            <a:noFill/>
            <a:ln w="19050">
              <a:solidFill>
                <a:srgbClr val="FF0000"/>
              </a:solidFill>
              <a:round/>
              <a:tailEnd type="stealth" w="med" len="med"/>
            </a:ln>
          </p:spPr>
          <p:txBody>
            <a:bodyPr/>
            <a:lstStyle/>
            <a:p>
              <a:endParaRPr lang="zh-CN" altLang="en-US"/>
            </a:p>
          </p:txBody>
        </p:sp>
        <p:sp>
          <p:nvSpPr>
            <p:cNvPr id="81" name="Line 95"/>
            <p:cNvSpPr>
              <a:spLocks noChangeShapeType="1"/>
            </p:cNvSpPr>
            <p:nvPr/>
          </p:nvSpPr>
          <p:spPr bwMode="auto">
            <a:xfrm>
              <a:off x="9765524" y="3467082"/>
              <a:ext cx="609600" cy="0"/>
            </a:xfrm>
            <a:prstGeom prst="line">
              <a:avLst/>
            </a:prstGeom>
            <a:noFill/>
            <a:ln w="28575">
              <a:solidFill>
                <a:srgbClr val="00AEEE"/>
              </a:solidFill>
              <a:round/>
              <a:tailEnd type="stealth" w="med" len="med"/>
            </a:ln>
          </p:spPr>
          <p:txBody>
            <a:bodyPr/>
            <a:lstStyle/>
            <a:p>
              <a:endParaRPr lang="zh-CN" altLang="en-US"/>
            </a:p>
          </p:txBody>
        </p:sp>
        <p:sp>
          <p:nvSpPr>
            <p:cNvPr id="82" name="Line 96"/>
            <p:cNvSpPr>
              <a:spLocks noChangeShapeType="1"/>
            </p:cNvSpPr>
            <p:nvPr/>
          </p:nvSpPr>
          <p:spPr bwMode="auto">
            <a:xfrm flipV="1">
              <a:off x="10679924" y="2400282"/>
              <a:ext cx="0" cy="533400"/>
            </a:xfrm>
            <a:prstGeom prst="line">
              <a:avLst/>
            </a:prstGeom>
            <a:noFill/>
            <a:ln w="28575">
              <a:solidFill>
                <a:srgbClr val="00AEEE"/>
              </a:solidFill>
              <a:round/>
              <a:tailEnd type="stealth" w="med" len="med"/>
            </a:ln>
          </p:spPr>
          <p:txBody>
            <a:bodyPr/>
            <a:lstStyle/>
            <a:p>
              <a:endParaRPr lang="zh-CN" altLang="en-US"/>
            </a:p>
          </p:txBody>
        </p:sp>
        <p:sp>
          <p:nvSpPr>
            <p:cNvPr id="83" name="Line 97"/>
            <p:cNvSpPr>
              <a:spLocks noChangeShapeType="1"/>
            </p:cNvSpPr>
            <p:nvPr/>
          </p:nvSpPr>
          <p:spPr bwMode="auto">
            <a:xfrm>
              <a:off x="9536924" y="1943082"/>
              <a:ext cx="0" cy="533400"/>
            </a:xfrm>
            <a:prstGeom prst="line">
              <a:avLst/>
            </a:prstGeom>
            <a:noFill/>
            <a:ln w="19050">
              <a:solidFill>
                <a:srgbClr val="FF0000"/>
              </a:solidFill>
              <a:round/>
              <a:tailEnd type="stealth" w="med" len="med"/>
            </a:ln>
          </p:spPr>
          <p:txBody>
            <a:bodyPr/>
            <a:lstStyle/>
            <a:p>
              <a:endParaRPr lang="zh-CN" altLang="en-US"/>
            </a:p>
          </p:txBody>
        </p:sp>
      </p:grpSp>
      <p:grpSp>
        <p:nvGrpSpPr>
          <p:cNvPr id="98" name="组合 97"/>
          <p:cNvGrpSpPr/>
          <p:nvPr/>
        </p:nvGrpSpPr>
        <p:grpSpPr>
          <a:xfrm>
            <a:off x="1048508" y="1671624"/>
            <a:ext cx="7000924" cy="4576786"/>
            <a:chOff x="1548574" y="2314566"/>
            <a:chExt cx="7000924" cy="4576786"/>
          </a:xfrm>
        </p:grpSpPr>
        <p:grpSp>
          <p:nvGrpSpPr>
            <p:cNvPr id="92" name="组合 91"/>
            <p:cNvGrpSpPr/>
            <p:nvPr/>
          </p:nvGrpSpPr>
          <p:grpSpPr>
            <a:xfrm>
              <a:off x="1691498" y="2395552"/>
              <a:ext cx="6858000" cy="4495800"/>
              <a:chOff x="4012443" y="2395552"/>
              <a:chExt cx="6858000" cy="4495800"/>
            </a:xfrm>
          </p:grpSpPr>
          <p:sp>
            <p:nvSpPr>
              <p:cNvPr id="4" name="Line 57"/>
              <p:cNvSpPr>
                <a:spLocks noChangeShapeType="1"/>
              </p:cNvSpPr>
              <p:nvPr/>
            </p:nvSpPr>
            <p:spPr bwMode="auto">
              <a:xfrm>
                <a:off x="8813043" y="4681552"/>
                <a:ext cx="0" cy="457200"/>
              </a:xfrm>
              <a:prstGeom prst="line">
                <a:avLst/>
              </a:prstGeom>
              <a:noFill/>
              <a:ln w="9525">
                <a:solidFill>
                  <a:schemeClr val="tx1"/>
                </a:solidFill>
                <a:round/>
              </a:ln>
            </p:spPr>
            <p:txBody>
              <a:bodyPr/>
              <a:lstStyle/>
              <a:p>
                <a:endParaRPr lang="zh-CN" altLang="en-US"/>
              </a:p>
            </p:txBody>
          </p:sp>
          <p:sp>
            <p:nvSpPr>
              <p:cNvPr id="5" name="Oval 50"/>
              <p:cNvSpPr>
                <a:spLocks noChangeArrowheads="1"/>
              </p:cNvSpPr>
              <p:nvPr/>
            </p:nvSpPr>
            <p:spPr bwMode="auto">
              <a:xfrm>
                <a:off x="8432043" y="5062552"/>
                <a:ext cx="228600" cy="228600"/>
              </a:xfrm>
              <a:prstGeom prst="ellipse">
                <a:avLst/>
              </a:prstGeom>
              <a:solidFill>
                <a:srgbClr val="FFCC00"/>
              </a:solidFill>
              <a:ln w="9525">
                <a:solidFill>
                  <a:schemeClr val="tx1"/>
                </a:solidFill>
                <a:round/>
              </a:ln>
            </p:spPr>
            <p:txBody>
              <a:bodyPr wrap="none" anchor="ctr"/>
              <a:lstStyle/>
              <a:p>
                <a:endParaRPr lang="zh-CN" altLang="en-US"/>
              </a:p>
            </p:txBody>
          </p:sp>
          <p:sp>
            <p:nvSpPr>
              <p:cNvPr id="6" name="Oval 49"/>
              <p:cNvSpPr>
                <a:spLocks noChangeArrowheads="1"/>
              </p:cNvSpPr>
              <p:nvPr/>
            </p:nvSpPr>
            <p:spPr bwMode="auto">
              <a:xfrm>
                <a:off x="8432043" y="5976952"/>
                <a:ext cx="228600" cy="228600"/>
              </a:xfrm>
              <a:prstGeom prst="ellipse">
                <a:avLst/>
              </a:prstGeom>
              <a:solidFill>
                <a:srgbClr val="FFCC00"/>
              </a:solidFill>
              <a:ln w="9525">
                <a:solidFill>
                  <a:schemeClr val="tx1"/>
                </a:solidFill>
                <a:round/>
              </a:ln>
            </p:spPr>
            <p:txBody>
              <a:bodyPr wrap="none" anchor="ctr"/>
              <a:lstStyle/>
              <a:p>
                <a:endParaRPr lang="zh-CN" altLang="en-US"/>
              </a:p>
            </p:txBody>
          </p:sp>
          <p:sp>
            <p:nvSpPr>
              <p:cNvPr id="7" name="Oval 46"/>
              <p:cNvSpPr>
                <a:spLocks noChangeArrowheads="1"/>
              </p:cNvSpPr>
              <p:nvPr/>
            </p:nvSpPr>
            <p:spPr bwMode="auto">
              <a:xfrm>
                <a:off x="8432043" y="5748352"/>
                <a:ext cx="228600" cy="228600"/>
              </a:xfrm>
              <a:prstGeom prst="ellipse">
                <a:avLst/>
              </a:prstGeom>
              <a:solidFill>
                <a:srgbClr val="000000"/>
              </a:solidFill>
              <a:ln w="9525">
                <a:solidFill>
                  <a:schemeClr val="tx1"/>
                </a:solidFill>
                <a:round/>
              </a:ln>
            </p:spPr>
            <p:txBody>
              <a:bodyPr wrap="none" anchor="ctr"/>
              <a:lstStyle/>
              <a:p>
                <a:endParaRPr lang="zh-CN" altLang="en-US"/>
              </a:p>
            </p:txBody>
          </p:sp>
          <p:sp>
            <p:nvSpPr>
              <p:cNvPr id="8" name="Oval 45"/>
              <p:cNvSpPr>
                <a:spLocks noChangeArrowheads="1"/>
              </p:cNvSpPr>
              <p:nvPr/>
            </p:nvSpPr>
            <p:spPr bwMode="auto">
              <a:xfrm>
                <a:off x="8432043" y="5519752"/>
                <a:ext cx="228600" cy="228600"/>
              </a:xfrm>
              <a:prstGeom prst="ellipse">
                <a:avLst/>
              </a:prstGeom>
              <a:solidFill>
                <a:srgbClr val="000000"/>
              </a:solidFill>
              <a:ln w="9525">
                <a:solidFill>
                  <a:schemeClr val="tx1"/>
                </a:solidFill>
                <a:round/>
              </a:ln>
            </p:spPr>
            <p:txBody>
              <a:bodyPr wrap="none" anchor="ctr"/>
              <a:lstStyle/>
              <a:p>
                <a:endParaRPr lang="zh-CN" altLang="en-US"/>
              </a:p>
            </p:txBody>
          </p:sp>
          <p:sp>
            <p:nvSpPr>
              <p:cNvPr id="9" name="TextBox 105"/>
              <p:cNvSpPr txBox="1">
                <a:spLocks noChangeArrowheads="1"/>
              </p:cNvSpPr>
              <p:nvPr/>
            </p:nvSpPr>
            <p:spPr bwMode="auto">
              <a:xfrm>
                <a:off x="5917443" y="2395552"/>
                <a:ext cx="914400" cy="304800"/>
              </a:xfrm>
              <a:prstGeom prst="rect">
                <a:avLst/>
              </a:prstGeom>
              <a:noFill/>
              <a:ln w="9525">
                <a:noFill/>
                <a:miter lim="800000"/>
              </a:ln>
            </p:spPr>
            <p:txBody>
              <a:bodyPr>
                <a:spAutoFit/>
              </a:bodyPr>
              <a:lstStyle/>
              <a:p>
                <a:r>
                  <a:rPr lang="zh-CN" altLang="en-US" sz="1400" b="1" dirty="0">
                    <a:latin typeface="宋体" panose="02010600030101010101" pitchFamily="2" charset="-122"/>
                  </a:rPr>
                  <a:t>轭铁</a:t>
                </a:r>
                <a:endParaRPr lang="zh-CN" altLang="en-US" sz="1400" b="1" baseline="-25000" dirty="0">
                  <a:latin typeface="宋体" panose="02010600030101010101" pitchFamily="2" charset="-122"/>
                </a:endParaRPr>
              </a:p>
            </p:txBody>
          </p:sp>
          <p:sp>
            <p:nvSpPr>
              <p:cNvPr id="10" name="Rectangle 7"/>
              <p:cNvSpPr>
                <a:spLocks noChangeArrowheads="1"/>
              </p:cNvSpPr>
              <p:nvPr/>
            </p:nvSpPr>
            <p:spPr bwMode="auto">
              <a:xfrm>
                <a:off x="5079243" y="3386152"/>
                <a:ext cx="304800" cy="1981200"/>
              </a:xfrm>
              <a:prstGeom prst="rect">
                <a:avLst/>
              </a:prstGeom>
              <a:noFill/>
              <a:ln w="19050">
                <a:solidFill>
                  <a:schemeClr val="tx1"/>
                </a:solidFill>
                <a:miter lim="800000"/>
              </a:ln>
            </p:spPr>
            <p:txBody>
              <a:bodyPr wrap="none" anchor="ctr"/>
              <a:lstStyle/>
              <a:p>
                <a:endParaRPr lang="zh-CN" altLang="en-US"/>
              </a:p>
            </p:txBody>
          </p:sp>
          <p:sp>
            <p:nvSpPr>
              <p:cNvPr id="11" name="Rectangle 8"/>
              <p:cNvSpPr>
                <a:spLocks noChangeArrowheads="1"/>
              </p:cNvSpPr>
              <p:nvPr/>
            </p:nvSpPr>
            <p:spPr bwMode="auto">
              <a:xfrm>
                <a:off x="6984243" y="3386152"/>
                <a:ext cx="304800" cy="1981200"/>
              </a:xfrm>
              <a:prstGeom prst="rect">
                <a:avLst/>
              </a:prstGeom>
              <a:noFill/>
              <a:ln w="19050">
                <a:solidFill>
                  <a:schemeClr val="tx1"/>
                </a:solidFill>
                <a:miter lim="800000"/>
              </a:ln>
            </p:spPr>
            <p:txBody>
              <a:bodyPr wrap="none" anchor="ctr"/>
              <a:lstStyle/>
              <a:p>
                <a:endParaRPr lang="zh-CN" altLang="en-US"/>
              </a:p>
            </p:txBody>
          </p:sp>
          <p:sp>
            <p:nvSpPr>
              <p:cNvPr id="12" name="Rectangle 9"/>
              <p:cNvSpPr>
                <a:spLocks noChangeArrowheads="1"/>
              </p:cNvSpPr>
              <p:nvPr/>
            </p:nvSpPr>
            <p:spPr bwMode="auto">
              <a:xfrm>
                <a:off x="5079243" y="5595952"/>
                <a:ext cx="2209800" cy="304800"/>
              </a:xfrm>
              <a:prstGeom prst="rect">
                <a:avLst/>
              </a:prstGeom>
              <a:noFill/>
              <a:ln w="19050">
                <a:solidFill>
                  <a:srgbClr val="000080"/>
                </a:solidFill>
                <a:miter lim="800000"/>
              </a:ln>
            </p:spPr>
            <p:txBody>
              <a:bodyPr wrap="none" anchor="ctr"/>
              <a:lstStyle/>
              <a:p>
                <a:endParaRPr lang="zh-CN" altLang="en-US"/>
              </a:p>
            </p:txBody>
          </p:sp>
          <p:sp>
            <p:nvSpPr>
              <p:cNvPr id="13" name="Rectangle 6"/>
              <p:cNvSpPr>
                <a:spLocks noChangeArrowheads="1"/>
              </p:cNvSpPr>
              <p:nvPr/>
            </p:nvSpPr>
            <p:spPr bwMode="auto">
              <a:xfrm>
                <a:off x="5079243" y="3081352"/>
                <a:ext cx="2209800" cy="304800"/>
              </a:xfrm>
              <a:prstGeom prst="rect">
                <a:avLst/>
              </a:prstGeom>
              <a:noFill/>
              <a:ln w="19050">
                <a:solidFill>
                  <a:srgbClr val="000080"/>
                </a:solidFill>
                <a:miter lim="800000"/>
              </a:ln>
            </p:spPr>
            <p:txBody>
              <a:bodyPr wrap="none" anchor="ctr"/>
              <a:lstStyle/>
              <a:p>
                <a:endParaRPr lang="zh-CN" altLang="en-US"/>
              </a:p>
            </p:txBody>
          </p:sp>
          <p:sp>
            <p:nvSpPr>
              <p:cNvPr id="14" name="Freeform 10"/>
              <p:cNvSpPr/>
              <p:nvPr/>
            </p:nvSpPr>
            <p:spPr bwMode="auto">
              <a:xfrm>
                <a:off x="6984243" y="3602052"/>
                <a:ext cx="381000" cy="165100"/>
              </a:xfrm>
              <a:custGeom>
                <a:avLst/>
                <a:gdLst>
                  <a:gd name="T0" fmla="*/ 192 w 240"/>
                  <a:gd name="T1" fmla="*/ 104 h 104"/>
                  <a:gd name="T2" fmla="*/ 240 w 240"/>
                  <a:gd name="T3" fmla="*/ 56 h 104"/>
                  <a:gd name="T4" fmla="*/ 192 w 240"/>
                  <a:gd name="T5" fmla="*/ 8 h 104"/>
                  <a:gd name="T6" fmla="*/ 0 w 240"/>
                  <a:gd name="T7" fmla="*/ 8 h 104"/>
                  <a:gd name="T8" fmla="*/ 0 60000 65536"/>
                  <a:gd name="T9" fmla="*/ 0 60000 65536"/>
                  <a:gd name="T10" fmla="*/ 0 60000 65536"/>
                  <a:gd name="T11" fmla="*/ 0 60000 65536"/>
                  <a:gd name="T12" fmla="*/ 0 w 240"/>
                  <a:gd name="T13" fmla="*/ 0 h 104"/>
                  <a:gd name="T14" fmla="*/ 240 w 240"/>
                  <a:gd name="T15" fmla="*/ 104 h 104"/>
                </a:gdLst>
                <a:ahLst/>
                <a:cxnLst>
                  <a:cxn ang="T8">
                    <a:pos x="T0" y="T1"/>
                  </a:cxn>
                  <a:cxn ang="T9">
                    <a:pos x="T2" y="T3"/>
                  </a:cxn>
                  <a:cxn ang="T10">
                    <a:pos x="T4" y="T5"/>
                  </a:cxn>
                  <a:cxn ang="T11">
                    <a:pos x="T6" y="T7"/>
                  </a:cxn>
                </a:cxnLst>
                <a:rect l="T12" t="T13" r="T14" b="T15"/>
                <a:pathLst>
                  <a:path w="240" h="104">
                    <a:moveTo>
                      <a:pt x="192" y="104"/>
                    </a:moveTo>
                    <a:cubicBezTo>
                      <a:pt x="216" y="88"/>
                      <a:pt x="240" y="72"/>
                      <a:pt x="240" y="56"/>
                    </a:cubicBezTo>
                    <a:cubicBezTo>
                      <a:pt x="240" y="40"/>
                      <a:pt x="232" y="16"/>
                      <a:pt x="192" y="8"/>
                    </a:cubicBezTo>
                    <a:cubicBezTo>
                      <a:pt x="152" y="0"/>
                      <a:pt x="76" y="4"/>
                      <a:pt x="0" y="8"/>
                    </a:cubicBezTo>
                  </a:path>
                </a:pathLst>
              </a:custGeom>
              <a:noFill/>
              <a:ln w="12700">
                <a:solidFill>
                  <a:srgbClr val="000080"/>
                </a:solidFill>
                <a:round/>
              </a:ln>
            </p:spPr>
            <p:txBody>
              <a:bodyPr/>
              <a:lstStyle/>
              <a:p>
                <a:endParaRPr lang="zh-CN" altLang="en-US"/>
              </a:p>
            </p:txBody>
          </p:sp>
          <p:sp>
            <p:nvSpPr>
              <p:cNvPr id="15" name="Line 12"/>
              <p:cNvSpPr>
                <a:spLocks noChangeShapeType="1"/>
              </p:cNvSpPr>
              <p:nvPr/>
            </p:nvSpPr>
            <p:spPr bwMode="auto">
              <a:xfrm flipH="1">
                <a:off x="5384043" y="3614752"/>
                <a:ext cx="1600200" cy="0"/>
              </a:xfrm>
              <a:prstGeom prst="line">
                <a:avLst/>
              </a:prstGeom>
              <a:noFill/>
              <a:ln w="12700">
                <a:solidFill>
                  <a:srgbClr val="000080"/>
                </a:solidFill>
                <a:round/>
              </a:ln>
            </p:spPr>
            <p:txBody>
              <a:bodyPr/>
              <a:lstStyle/>
              <a:p>
                <a:endParaRPr lang="zh-CN" altLang="en-US"/>
              </a:p>
            </p:txBody>
          </p:sp>
          <p:sp>
            <p:nvSpPr>
              <p:cNvPr id="16" name="Freeform 13"/>
              <p:cNvSpPr/>
              <p:nvPr/>
            </p:nvSpPr>
            <p:spPr bwMode="auto">
              <a:xfrm>
                <a:off x="6908043" y="38433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17" name="Freeform 14"/>
              <p:cNvSpPr/>
              <p:nvPr/>
            </p:nvSpPr>
            <p:spPr bwMode="auto">
              <a:xfrm>
                <a:off x="6908043" y="40719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18" name="Freeform 15"/>
              <p:cNvSpPr/>
              <p:nvPr/>
            </p:nvSpPr>
            <p:spPr bwMode="auto">
              <a:xfrm>
                <a:off x="6908043" y="43005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19" name="Freeform 16"/>
              <p:cNvSpPr/>
              <p:nvPr/>
            </p:nvSpPr>
            <p:spPr bwMode="auto">
              <a:xfrm>
                <a:off x="6908043" y="45291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20" name="Freeform 18"/>
              <p:cNvSpPr/>
              <p:nvPr/>
            </p:nvSpPr>
            <p:spPr bwMode="auto">
              <a:xfrm flipH="1" flipV="1">
                <a:off x="6908043" y="4833952"/>
                <a:ext cx="381000" cy="165100"/>
              </a:xfrm>
              <a:custGeom>
                <a:avLst/>
                <a:gdLst>
                  <a:gd name="T0" fmla="*/ 192 w 240"/>
                  <a:gd name="T1" fmla="*/ 104 h 104"/>
                  <a:gd name="T2" fmla="*/ 240 w 240"/>
                  <a:gd name="T3" fmla="*/ 56 h 104"/>
                  <a:gd name="T4" fmla="*/ 192 w 240"/>
                  <a:gd name="T5" fmla="*/ 8 h 104"/>
                  <a:gd name="T6" fmla="*/ 0 w 240"/>
                  <a:gd name="T7" fmla="*/ 8 h 104"/>
                  <a:gd name="T8" fmla="*/ 0 60000 65536"/>
                  <a:gd name="T9" fmla="*/ 0 60000 65536"/>
                  <a:gd name="T10" fmla="*/ 0 60000 65536"/>
                  <a:gd name="T11" fmla="*/ 0 60000 65536"/>
                  <a:gd name="T12" fmla="*/ 0 w 240"/>
                  <a:gd name="T13" fmla="*/ 0 h 104"/>
                  <a:gd name="T14" fmla="*/ 240 w 240"/>
                  <a:gd name="T15" fmla="*/ 104 h 104"/>
                </a:gdLst>
                <a:ahLst/>
                <a:cxnLst>
                  <a:cxn ang="T8">
                    <a:pos x="T0" y="T1"/>
                  </a:cxn>
                  <a:cxn ang="T9">
                    <a:pos x="T2" y="T3"/>
                  </a:cxn>
                  <a:cxn ang="T10">
                    <a:pos x="T4" y="T5"/>
                  </a:cxn>
                  <a:cxn ang="T11">
                    <a:pos x="T6" y="T7"/>
                  </a:cxn>
                </a:cxnLst>
                <a:rect l="T12" t="T13" r="T14" b="T15"/>
                <a:pathLst>
                  <a:path w="240" h="104">
                    <a:moveTo>
                      <a:pt x="192" y="104"/>
                    </a:moveTo>
                    <a:cubicBezTo>
                      <a:pt x="216" y="88"/>
                      <a:pt x="240" y="72"/>
                      <a:pt x="240" y="56"/>
                    </a:cubicBezTo>
                    <a:cubicBezTo>
                      <a:pt x="240" y="40"/>
                      <a:pt x="232" y="16"/>
                      <a:pt x="192" y="8"/>
                    </a:cubicBezTo>
                    <a:cubicBezTo>
                      <a:pt x="152" y="0"/>
                      <a:pt x="76" y="4"/>
                      <a:pt x="0" y="8"/>
                    </a:cubicBezTo>
                  </a:path>
                </a:pathLst>
              </a:custGeom>
              <a:noFill/>
              <a:ln w="12700">
                <a:solidFill>
                  <a:srgbClr val="000080"/>
                </a:solidFill>
                <a:round/>
              </a:ln>
            </p:spPr>
            <p:txBody>
              <a:bodyPr/>
              <a:lstStyle/>
              <a:p>
                <a:endParaRPr lang="zh-CN" altLang="en-US"/>
              </a:p>
            </p:txBody>
          </p:sp>
          <p:sp>
            <p:nvSpPr>
              <p:cNvPr id="21" name="Line 20"/>
              <p:cNvSpPr>
                <a:spLocks noChangeShapeType="1"/>
              </p:cNvSpPr>
              <p:nvPr/>
            </p:nvSpPr>
            <p:spPr bwMode="auto">
              <a:xfrm flipH="1">
                <a:off x="7289043" y="4986352"/>
                <a:ext cx="304800" cy="0"/>
              </a:xfrm>
              <a:prstGeom prst="line">
                <a:avLst/>
              </a:prstGeom>
              <a:noFill/>
              <a:ln w="12700">
                <a:solidFill>
                  <a:srgbClr val="000080"/>
                </a:solidFill>
                <a:round/>
              </a:ln>
            </p:spPr>
            <p:txBody>
              <a:bodyPr/>
              <a:lstStyle/>
              <a:p>
                <a:endParaRPr lang="zh-CN" altLang="en-US"/>
              </a:p>
            </p:txBody>
          </p:sp>
          <p:sp>
            <p:nvSpPr>
              <p:cNvPr id="22" name="Freeform 21"/>
              <p:cNvSpPr/>
              <p:nvPr/>
            </p:nvSpPr>
            <p:spPr bwMode="auto">
              <a:xfrm>
                <a:off x="5003043" y="36147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23" name="Freeform 22"/>
              <p:cNvSpPr/>
              <p:nvPr/>
            </p:nvSpPr>
            <p:spPr bwMode="auto">
              <a:xfrm>
                <a:off x="5003043" y="38433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24" name="Freeform 23"/>
              <p:cNvSpPr/>
              <p:nvPr/>
            </p:nvSpPr>
            <p:spPr bwMode="auto">
              <a:xfrm>
                <a:off x="5003043" y="40719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25" name="Freeform 24"/>
              <p:cNvSpPr/>
              <p:nvPr/>
            </p:nvSpPr>
            <p:spPr bwMode="auto">
              <a:xfrm>
                <a:off x="5003043" y="43005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26" name="Freeform 25"/>
              <p:cNvSpPr/>
              <p:nvPr/>
            </p:nvSpPr>
            <p:spPr bwMode="auto">
              <a:xfrm>
                <a:off x="5003043" y="4529152"/>
                <a:ext cx="457200" cy="304800"/>
              </a:xfrm>
              <a:custGeom>
                <a:avLst/>
                <a:gdLst>
                  <a:gd name="T0" fmla="*/ 48 w 288"/>
                  <a:gd name="T1" fmla="*/ 0 h 192"/>
                  <a:gd name="T2" fmla="*/ 0 w 288"/>
                  <a:gd name="T3" fmla="*/ 48 h 192"/>
                  <a:gd name="T4" fmla="*/ 48 w 288"/>
                  <a:gd name="T5" fmla="*/ 96 h 192"/>
                  <a:gd name="T6" fmla="*/ 240 w 288"/>
                  <a:gd name="T7" fmla="*/ 96 h 192"/>
                  <a:gd name="T8" fmla="*/ 288 w 288"/>
                  <a:gd name="T9" fmla="*/ 144 h 192"/>
                  <a:gd name="T10" fmla="*/ 240 w 288"/>
                  <a:gd name="T11" fmla="*/ 192 h 192"/>
                  <a:gd name="T12" fmla="*/ 0 60000 65536"/>
                  <a:gd name="T13" fmla="*/ 0 60000 65536"/>
                  <a:gd name="T14" fmla="*/ 0 60000 65536"/>
                  <a:gd name="T15" fmla="*/ 0 60000 65536"/>
                  <a:gd name="T16" fmla="*/ 0 60000 65536"/>
                  <a:gd name="T17" fmla="*/ 0 60000 65536"/>
                  <a:gd name="T18" fmla="*/ 0 w 288"/>
                  <a:gd name="T19" fmla="*/ 0 h 192"/>
                  <a:gd name="T20" fmla="*/ 288 w 288"/>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288" h="192">
                    <a:moveTo>
                      <a:pt x="48" y="0"/>
                    </a:moveTo>
                    <a:cubicBezTo>
                      <a:pt x="24" y="16"/>
                      <a:pt x="0" y="32"/>
                      <a:pt x="0" y="48"/>
                    </a:cubicBezTo>
                    <a:cubicBezTo>
                      <a:pt x="0" y="64"/>
                      <a:pt x="8" y="88"/>
                      <a:pt x="48" y="96"/>
                    </a:cubicBezTo>
                    <a:cubicBezTo>
                      <a:pt x="88" y="104"/>
                      <a:pt x="200" y="88"/>
                      <a:pt x="240" y="96"/>
                    </a:cubicBezTo>
                    <a:cubicBezTo>
                      <a:pt x="280" y="104"/>
                      <a:pt x="288" y="128"/>
                      <a:pt x="288" y="144"/>
                    </a:cubicBezTo>
                    <a:cubicBezTo>
                      <a:pt x="288" y="160"/>
                      <a:pt x="248" y="184"/>
                      <a:pt x="240" y="192"/>
                    </a:cubicBezTo>
                  </a:path>
                </a:pathLst>
              </a:custGeom>
              <a:noFill/>
              <a:ln w="12700">
                <a:solidFill>
                  <a:srgbClr val="000080"/>
                </a:solidFill>
                <a:round/>
              </a:ln>
            </p:spPr>
            <p:txBody>
              <a:bodyPr/>
              <a:lstStyle/>
              <a:p>
                <a:endParaRPr lang="zh-CN" altLang="en-US"/>
              </a:p>
            </p:txBody>
          </p:sp>
          <p:sp>
            <p:nvSpPr>
              <p:cNvPr id="27" name="Line 26"/>
              <p:cNvSpPr>
                <a:spLocks noChangeShapeType="1"/>
              </p:cNvSpPr>
              <p:nvPr/>
            </p:nvSpPr>
            <p:spPr bwMode="auto">
              <a:xfrm>
                <a:off x="4774443" y="4910152"/>
                <a:ext cx="304800" cy="0"/>
              </a:xfrm>
              <a:prstGeom prst="line">
                <a:avLst/>
              </a:prstGeom>
              <a:noFill/>
              <a:ln w="9525">
                <a:solidFill>
                  <a:schemeClr val="tx1"/>
                </a:solidFill>
                <a:round/>
              </a:ln>
            </p:spPr>
            <p:txBody>
              <a:bodyPr/>
              <a:lstStyle/>
              <a:p>
                <a:endParaRPr lang="zh-CN" altLang="en-US"/>
              </a:p>
            </p:txBody>
          </p:sp>
          <p:sp>
            <p:nvSpPr>
              <p:cNvPr id="28" name="Line 27"/>
              <p:cNvSpPr>
                <a:spLocks noChangeShapeType="1"/>
              </p:cNvSpPr>
              <p:nvPr/>
            </p:nvSpPr>
            <p:spPr bwMode="auto">
              <a:xfrm>
                <a:off x="4774443" y="4910152"/>
                <a:ext cx="152400" cy="0"/>
              </a:xfrm>
              <a:prstGeom prst="line">
                <a:avLst/>
              </a:prstGeom>
              <a:noFill/>
              <a:ln w="9525">
                <a:solidFill>
                  <a:srgbClr val="000080"/>
                </a:solidFill>
                <a:round/>
                <a:tailEnd type="stealth" w="med" len="lg"/>
              </a:ln>
            </p:spPr>
            <p:txBody>
              <a:bodyPr/>
              <a:lstStyle/>
              <a:p>
                <a:endParaRPr lang="zh-CN" altLang="en-US"/>
              </a:p>
            </p:txBody>
          </p:sp>
          <p:sp>
            <p:nvSpPr>
              <p:cNvPr id="29" name="Line 28"/>
              <p:cNvSpPr>
                <a:spLocks noChangeShapeType="1"/>
              </p:cNvSpPr>
              <p:nvPr/>
            </p:nvSpPr>
            <p:spPr bwMode="auto">
              <a:xfrm>
                <a:off x="7441443" y="4986352"/>
                <a:ext cx="152400" cy="0"/>
              </a:xfrm>
              <a:prstGeom prst="line">
                <a:avLst/>
              </a:prstGeom>
              <a:noFill/>
              <a:ln w="9525">
                <a:solidFill>
                  <a:srgbClr val="000080"/>
                </a:solidFill>
                <a:round/>
                <a:tailEnd type="stealth" w="med" len="lg"/>
              </a:ln>
            </p:spPr>
            <p:txBody>
              <a:bodyPr/>
              <a:lstStyle/>
              <a:p>
                <a:endParaRPr lang="zh-CN" altLang="en-US"/>
              </a:p>
            </p:txBody>
          </p:sp>
          <p:sp>
            <p:nvSpPr>
              <p:cNvPr id="30" name="Line 29"/>
              <p:cNvSpPr>
                <a:spLocks noChangeShapeType="1"/>
              </p:cNvSpPr>
              <p:nvPr/>
            </p:nvSpPr>
            <p:spPr bwMode="auto">
              <a:xfrm flipH="1">
                <a:off x="6146043" y="2700352"/>
                <a:ext cx="0" cy="381000"/>
              </a:xfrm>
              <a:prstGeom prst="line">
                <a:avLst/>
              </a:prstGeom>
              <a:noFill/>
              <a:ln w="9525">
                <a:solidFill>
                  <a:schemeClr val="tx1"/>
                </a:solidFill>
                <a:round/>
              </a:ln>
            </p:spPr>
            <p:txBody>
              <a:bodyPr/>
              <a:lstStyle/>
              <a:p>
                <a:endParaRPr lang="zh-CN" altLang="en-US"/>
              </a:p>
            </p:txBody>
          </p:sp>
          <p:sp>
            <p:nvSpPr>
              <p:cNvPr id="31" name="TextBox 105"/>
              <p:cNvSpPr txBox="1">
                <a:spLocks noChangeArrowheads="1"/>
              </p:cNvSpPr>
              <p:nvPr/>
            </p:nvSpPr>
            <p:spPr bwMode="auto">
              <a:xfrm>
                <a:off x="4012443" y="2928952"/>
                <a:ext cx="914400" cy="304800"/>
              </a:xfrm>
              <a:prstGeom prst="rect">
                <a:avLst/>
              </a:prstGeom>
              <a:noFill/>
              <a:ln w="9525">
                <a:noFill/>
                <a:miter lim="800000"/>
              </a:ln>
            </p:spPr>
            <p:txBody>
              <a:bodyPr>
                <a:spAutoFit/>
              </a:bodyPr>
              <a:lstStyle/>
              <a:p>
                <a:r>
                  <a:rPr lang="zh-CN" altLang="en-US" sz="1400" b="1" dirty="0">
                    <a:latin typeface="宋体" panose="02010600030101010101" pitchFamily="2" charset="-122"/>
                  </a:rPr>
                  <a:t>铁芯</a:t>
                </a:r>
                <a:endParaRPr lang="zh-CN" altLang="en-US" sz="1400" b="1" baseline="-25000" dirty="0">
                  <a:latin typeface="宋体" panose="02010600030101010101" pitchFamily="2" charset="-122"/>
                </a:endParaRPr>
              </a:p>
            </p:txBody>
          </p:sp>
          <p:sp>
            <p:nvSpPr>
              <p:cNvPr id="32" name="Line 31"/>
              <p:cNvSpPr>
                <a:spLocks noChangeShapeType="1"/>
              </p:cNvSpPr>
              <p:nvPr/>
            </p:nvSpPr>
            <p:spPr bwMode="auto">
              <a:xfrm>
                <a:off x="4469643" y="3233752"/>
                <a:ext cx="685800" cy="304800"/>
              </a:xfrm>
              <a:prstGeom prst="line">
                <a:avLst/>
              </a:prstGeom>
              <a:noFill/>
              <a:ln w="9525">
                <a:solidFill>
                  <a:schemeClr val="tx1"/>
                </a:solidFill>
                <a:round/>
              </a:ln>
            </p:spPr>
            <p:txBody>
              <a:bodyPr/>
              <a:lstStyle/>
              <a:p>
                <a:endParaRPr lang="zh-CN" altLang="en-US"/>
              </a:p>
            </p:txBody>
          </p:sp>
          <p:sp>
            <p:nvSpPr>
              <p:cNvPr id="33" name="TextBox 105"/>
              <p:cNvSpPr txBox="1">
                <a:spLocks noChangeArrowheads="1"/>
              </p:cNvSpPr>
              <p:nvPr/>
            </p:nvSpPr>
            <p:spPr bwMode="auto">
              <a:xfrm>
                <a:off x="4012443" y="3843352"/>
                <a:ext cx="914400" cy="304800"/>
              </a:xfrm>
              <a:prstGeom prst="rect">
                <a:avLst/>
              </a:prstGeom>
              <a:noFill/>
              <a:ln w="9525">
                <a:noFill/>
                <a:miter lim="800000"/>
              </a:ln>
            </p:spPr>
            <p:txBody>
              <a:bodyPr>
                <a:spAutoFit/>
              </a:bodyPr>
              <a:lstStyle/>
              <a:p>
                <a:r>
                  <a:rPr lang="zh-CN" altLang="en-US" sz="1400" b="1">
                    <a:latin typeface="宋体" panose="02010600030101010101" pitchFamily="2" charset="-122"/>
                  </a:rPr>
                  <a:t>线圈</a:t>
                </a:r>
                <a:endParaRPr lang="zh-CN" altLang="en-US" sz="1400" b="1" baseline="-25000">
                  <a:latin typeface="宋体" panose="02010600030101010101" pitchFamily="2" charset="-122"/>
                </a:endParaRPr>
              </a:p>
            </p:txBody>
          </p:sp>
          <p:sp>
            <p:nvSpPr>
              <p:cNvPr id="34" name="Line 33"/>
              <p:cNvSpPr>
                <a:spLocks noChangeShapeType="1"/>
              </p:cNvSpPr>
              <p:nvPr/>
            </p:nvSpPr>
            <p:spPr bwMode="auto">
              <a:xfrm>
                <a:off x="4469643" y="3995752"/>
                <a:ext cx="533400" cy="381000"/>
              </a:xfrm>
              <a:prstGeom prst="line">
                <a:avLst/>
              </a:prstGeom>
              <a:noFill/>
              <a:ln w="9525">
                <a:solidFill>
                  <a:schemeClr val="tx1"/>
                </a:solidFill>
                <a:round/>
              </a:ln>
            </p:spPr>
            <p:txBody>
              <a:bodyPr/>
              <a:lstStyle/>
              <a:p>
                <a:endParaRPr lang="zh-CN" altLang="en-US"/>
              </a:p>
            </p:txBody>
          </p:sp>
          <p:sp>
            <p:nvSpPr>
              <p:cNvPr id="35" name="矩形 119"/>
              <p:cNvSpPr>
                <a:spLocks noChangeArrowheads="1"/>
              </p:cNvSpPr>
              <p:nvPr/>
            </p:nvSpPr>
            <p:spPr bwMode="auto">
              <a:xfrm>
                <a:off x="5155443" y="5062552"/>
                <a:ext cx="412750" cy="304800"/>
              </a:xfrm>
              <a:prstGeom prst="rect">
                <a:avLst/>
              </a:prstGeom>
              <a:noFill/>
              <a:ln w="9525">
                <a:noFill/>
                <a:miter lim="800000"/>
              </a:ln>
            </p:spPr>
            <p:txBody>
              <a:bodyPr>
                <a:spAutoFit/>
              </a:bodyPr>
              <a:lstStyle/>
              <a:p>
                <a:r>
                  <a:rPr lang="en-US" altLang="zh-CN" sz="1400"/>
                  <a:t>N</a:t>
                </a:r>
                <a:endParaRPr lang="en-US" altLang="zh-CN" sz="1400"/>
              </a:p>
            </p:txBody>
          </p:sp>
          <p:sp>
            <p:nvSpPr>
              <p:cNvPr id="36" name="矩形 119"/>
              <p:cNvSpPr>
                <a:spLocks noChangeArrowheads="1"/>
              </p:cNvSpPr>
              <p:nvPr/>
            </p:nvSpPr>
            <p:spPr bwMode="auto">
              <a:xfrm>
                <a:off x="7060443" y="5062552"/>
                <a:ext cx="412750" cy="304800"/>
              </a:xfrm>
              <a:prstGeom prst="rect">
                <a:avLst/>
              </a:prstGeom>
              <a:noFill/>
              <a:ln w="9525">
                <a:noFill/>
                <a:miter lim="800000"/>
              </a:ln>
            </p:spPr>
            <p:txBody>
              <a:bodyPr>
                <a:spAutoFit/>
              </a:bodyPr>
              <a:lstStyle/>
              <a:p>
                <a:r>
                  <a:rPr lang="en-US" altLang="zh-CN" sz="1400"/>
                  <a:t>S</a:t>
                </a:r>
                <a:endParaRPr lang="en-US" altLang="zh-CN" sz="1400"/>
              </a:p>
            </p:txBody>
          </p:sp>
          <p:graphicFrame>
            <p:nvGraphicFramePr>
              <p:cNvPr id="37" name="Object 36"/>
              <p:cNvGraphicFramePr>
                <a:graphicFrameLocks noChangeAspect="1"/>
              </p:cNvGraphicFramePr>
              <p:nvPr/>
            </p:nvGraphicFramePr>
            <p:xfrm>
              <a:off x="5612643" y="5291152"/>
              <a:ext cx="261938" cy="242888"/>
            </p:xfrm>
            <a:graphic>
              <a:graphicData uri="http://schemas.openxmlformats.org/presentationml/2006/ole">
                <mc:AlternateContent xmlns:mc="http://schemas.openxmlformats.org/markup-compatibility/2006">
                  <mc:Choice xmlns:v="urn:schemas-microsoft-com:vml" Requires="v">
                    <p:oleObj spid="_x0000_s1026" name="Equation" r:id="rId13" imgW="3962400" imgH="3657600" progId="Equation.DSMT4">
                      <p:embed/>
                    </p:oleObj>
                  </mc:Choice>
                  <mc:Fallback>
                    <p:oleObj name="Equation" r:id="rId13" imgW="3962400" imgH="3657600" progId="Equation.DSMT4">
                      <p:embed/>
                      <p:pic>
                        <p:nvPicPr>
                          <p:cNvPr id="0" name="Object 36"/>
                          <p:cNvPicPr>
                            <a:picLocks noChangeAspect="1"/>
                          </p:cNvPicPr>
                          <p:nvPr/>
                        </p:nvPicPr>
                        <p:blipFill>
                          <a:blip r:embed="rId14"/>
                          <a:stretch>
                            <a:fillRect/>
                          </a:stretch>
                        </p:blipFill>
                        <p:spPr>
                          <a:xfrm>
                            <a:off x="5612643" y="5291152"/>
                            <a:ext cx="261938" cy="242888"/>
                          </a:xfrm>
                          <a:prstGeom prst="rect">
                            <a:avLst/>
                          </a:prstGeom>
                          <a:noFill/>
                          <a:ln w="9525">
                            <a:noFill/>
                          </a:ln>
                        </p:spPr>
                      </p:pic>
                    </p:oleObj>
                  </mc:Fallback>
                </mc:AlternateContent>
              </a:graphicData>
            </a:graphic>
          </p:graphicFrame>
          <p:sp>
            <p:nvSpPr>
              <p:cNvPr id="38" name="Rectangle 37"/>
              <p:cNvSpPr>
                <a:spLocks noChangeArrowheads="1"/>
              </p:cNvSpPr>
              <p:nvPr/>
            </p:nvSpPr>
            <p:spPr bwMode="auto">
              <a:xfrm>
                <a:off x="5231643" y="3233752"/>
                <a:ext cx="1905000" cy="2514600"/>
              </a:xfrm>
              <a:prstGeom prst="rect">
                <a:avLst/>
              </a:prstGeom>
              <a:noFill/>
              <a:ln w="9525">
                <a:solidFill>
                  <a:srgbClr val="FF6600"/>
                </a:solidFill>
                <a:prstDash val="dash"/>
                <a:miter lim="800000"/>
              </a:ln>
            </p:spPr>
            <p:txBody>
              <a:bodyPr wrap="none" anchor="ctr"/>
              <a:lstStyle/>
              <a:p>
                <a:endParaRPr lang="zh-CN" altLang="en-US"/>
              </a:p>
            </p:txBody>
          </p:sp>
          <p:sp>
            <p:nvSpPr>
              <p:cNvPr id="39" name="Line 38"/>
              <p:cNvSpPr>
                <a:spLocks noChangeShapeType="1"/>
              </p:cNvSpPr>
              <p:nvPr/>
            </p:nvSpPr>
            <p:spPr bwMode="auto">
              <a:xfrm>
                <a:off x="5231643" y="5367352"/>
                <a:ext cx="0" cy="228600"/>
              </a:xfrm>
              <a:prstGeom prst="line">
                <a:avLst/>
              </a:prstGeom>
              <a:noFill/>
              <a:ln w="9525">
                <a:solidFill>
                  <a:srgbClr val="FF6600"/>
                </a:solidFill>
                <a:round/>
                <a:tailEnd type="stealth" w="med" len="lg"/>
              </a:ln>
            </p:spPr>
            <p:txBody>
              <a:bodyPr/>
              <a:lstStyle/>
              <a:p>
                <a:endParaRPr lang="zh-CN" altLang="en-US"/>
              </a:p>
            </p:txBody>
          </p:sp>
          <p:sp>
            <p:nvSpPr>
              <p:cNvPr id="40" name="Line 39"/>
              <p:cNvSpPr>
                <a:spLocks noChangeShapeType="1"/>
              </p:cNvSpPr>
              <p:nvPr/>
            </p:nvSpPr>
            <p:spPr bwMode="auto">
              <a:xfrm flipH="1" flipV="1">
                <a:off x="7136643" y="5367352"/>
                <a:ext cx="0" cy="228600"/>
              </a:xfrm>
              <a:prstGeom prst="line">
                <a:avLst/>
              </a:prstGeom>
              <a:noFill/>
              <a:ln w="9525">
                <a:solidFill>
                  <a:srgbClr val="FF6600"/>
                </a:solidFill>
                <a:round/>
                <a:tailEnd type="stealth" w="med" len="lg"/>
              </a:ln>
            </p:spPr>
            <p:txBody>
              <a:bodyPr/>
              <a:lstStyle/>
              <a:p>
                <a:endParaRPr lang="zh-CN" altLang="en-US"/>
              </a:p>
            </p:txBody>
          </p:sp>
          <p:sp>
            <p:nvSpPr>
              <p:cNvPr id="41" name="Line 40"/>
              <p:cNvSpPr>
                <a:spLocks noChangeShapeType="1"/>
              </p:cNvSpPr>
              <p:nvPr/>
            </p:nvSpPr>
            <p:spPr bwMode="auto">
              <a:xfrm flipV="1">
                <a:off x="5993643" y="3233752"/>
                <a:ext cx="304800" cy="0"/>
              </a:xfrm>
              <a:prstGeom prst="line">
                <a:avLst/>
              </a:prstGeom>
              <a:noFill/>
              <a:ln w="9525">
                <a:solidFill>
                  <a:srgbClr val="FF6600"/>
                </a:solidFill>
                <a:round/>
                <a:tailEnd type="stealth" w="med" len="lg"/>
              </a:ln>
            </p:spPr>
            <p:txBody>
              <a:bodyPr/>
              <a:lstStyle/>
              <a:p>
                <a:endParaRPr lang="zh-CN" altLang="en-US"/>
              </a:p>
            </p:txBody>
          </p:sp>
          <p:sp>
            <p:nvSpPr>
              <p:cNvPr id="42" name="Line 41"/>
              <p:cNvSpPr>
                <a:spLocks noChangeShapeType="1"/>
              </p:cNvSpPr>
              <p:nvPr/>
            </p:nvSpPr>
            <p:spPr bwMode="auto">
              <a:xfrm flipH="1" flipV="1">
                <a:off x="6069843" y="5748352"/>
                <a:ext cx="381000" cy="0"/>
              </a:xfrm>
              <a:prstGeom prst="line">
                <a:avLst/>
              </a:prstGeom>
              <a:noFill/>
              <a:ln w="9525">
                <a:solidFill>
                  <a:srgbClr val="FF6600"/>
                </a:solidFill>
                <a:round/>
                <a:tailEnd type="stealth" w="med" len="lg"/>
              </a:ln>
            </p:spPr>
            <p:txBody>
              <a:bodyPr/>
              <a:lstStyle/>
              <a:p>
                <a:endParaRPr lang="zh-CN" altLang="en-US"/>
              </a:p>
            </p:txBody>
          </p:sp>
          <p:graphicFrame>
            <p:nvGraphicFramePr>
              <p:cNvPr id="43" name="Object 42"/>
              <p:cNvGraphicFramePr>
                <a:graphicFrameLocks noChangeAspect="1"/>
              </p:cNvGraphicFramePr>
              <p:nvPr/>
            </p:nvGraphicFramePr>
            <p:xfrm>
              <a:off x="7517643" y="4529152"/>
              <a:ext cx="247650" cy="342900"/>
            </p:xfrm>
            <a:graphic>
              <a:graphicData uri="http://schemas.openxmlformats.org/presentationml/2006/ole">
                <mc:AlternateContent xmlns:mc="http://schemas.openxmlformats.org/markup-compatibility/2006">
                  <mc:Choice xmlns:v="urn:schemas-microsoft-com:vml" Requires="v">
                    <p:oleObj spid="_x0000_s1027" name="Equation" r:id="rId15" imgW="3962400" imgH="5486400" progId="Equation.DSMT4">
                      <p:embed/>
                    </p:oleObj>
                  </mc:Choice>
                  <mc:Fallback>
                    <p:oleObj name="Equation" r:id="rId15" imgW="3962400" imgH="5486400" progId="Equation.DSMT4">
                      <p:embed/>
                      <p:pic>
                        <p:nvPicPr>
                          <p:cNvPr id="0" name="Object 42"/>
                          <p:cNvPicPr>
                            <a:picLocks noChangeAspect="1"/>
                          </p:cNvPicPr>
                          <p:nvPr/>
                        </p:nvPicPr>
                        <p:blipFill>
                          <a:blip r:embed="rId2"/>
                          <a:stretch>
                            <a:fillRect/>
                          </a:stretch>
                        </p:blipFill>
                        <p:spPr>
                          <a:xfrm>
                            <a:off x="7517643" y="4529152"/>
                            <a:ext cx="247650" cy="342900"/>
                          </a:xfrm>
                          <a:prstGeom prst="rect">
                            <a:avLst/>
                          </a:prstGeom>
                          <a:noFill/>
                          <a:ln w="9525">
                            <a:noFill/>
                          </a:ln>
                        </p:spPr>
                      </p:pic>
                    </p:oleObj>
                  </mc:Fallback>
                </mc:AlternateContent>
              </a:graphicData>
            </a:graphic>
          </p:graphicFrame>
          <p:sp>
            <p:nvSpPr>
              <p:cNvPr id="44" name="Rectangle 44"/>
              <p:cNvSpPr>
                <a:spLocks noChangeArrowheads="1"/>
              </p:cNvSpPr>
              <p:nvPr/>
            </p:nvSpPr>
            <p:spPr bwMode="auto">
              <a:xfrm>
                <a:off x="7289043" y="5672152"/>
                <a:ext cx="1371600" cy="152400"/>
              </a:xfrm>
              <a:prstGeom prst="rect">
                <a:avLst/>
              </a:prstGeom>
              <a:solidFill>
                <a:srgbClr val="99CC00"/>
              </a:solidFill>
              <a:ln w="9525">
                <a:solidFill>
                  <a:schemeClr val="tx1"/>
                </a:solidFill>
                <a:miter lim="800000"/>
              </a:ln>
            </p:spPr>
            <p:txBody>
              <a:bodyPr wrap="none" anchor="ctr"/>
              <a:lstStyle/>
              <a:p>
                <a:endParaRPr lang="zh-CN" altLang="en-US"/>
              </a:p>
            </p:txBody>
          </p:sp>
          <p:sp>
            <p:nvSpPr>
              <p:cNvPr id="45" name="Rectangle 47"/>
              <p:cNvSpPr>
                <a:spLocks noChangeArrowheads="1"/>
              </p:cNvSpPr>
              <p:nvPr/>
            </p:nvSpPr>
            <p:spPr bwMode="auto">
              <a:xfrm>
                <a:off x="8432043" y="5062552"/>
                <a:ext cx="457200" cy="76200"/>
              </a:xfrm>
              <a:prstGeom prst="rect">
                <a:avLst/>
              </a:prstGeom>
              <a:solidFill>
                <a:srgbClr val="FF9900"/>
              </a:solidFill>
              <a:ln w="9525">
                <a:solidFill>
                  <a:schemeClr val="tx1"/>
                </a:solidFill>
                <a:miter lim="800000"/>
              </a:ln>
            </p:spPr>
            <p:txBody>
              <a:bodyPr wrap="none" anchor="ctr"/>
              <a:lstStyle/>
              <a:p>
                <a:endParaRPr lang="zh-CN" altLang="en-US"/>
              </a:p>
            </p:txBody>
          </p:sp>
          <p:sp>
            <p:nvSpPr>
              <p:cNvPr id="46" name="Rectangle 52"/>
              <p:cNvSpPr>
                <a:spLocks noChangeArrowheads="1"/>
              </p:cNvSpPr>
              <p:nvPr/>
            </p:nvSpPr>
            <p:spPr bwMode="auto">
              <a:xfrm>
                <a:off x="8432043" y="6129352"/>
                <a:ext cx="457200" cy="76200"/>
              </a:xfrm>
              <a:prstGeom prst="rect">
                <a:avLst/>
              </a:prstGeom>
              <a:solidFill>
                <a:srgbClr val="FF9900"/>
              </a:solidFill>
              <a:ln w="9525">
                <a:solidFill>
                  <a:schemeClr val="tx1"/>
                </a:solidFill>
                <a:miter lim="800000"/>
              </a:ln>
            </p:spPr>
            <p:txBody>
              <a:bodyPr wrap="none" anchor="ctr"/>
              <a:lstStyle/>
              <a:p>
                <a:endParaRPr lang="zh-CN" altLang="en-US"/>
              </a:p>
            </p:txBody>
          </p:sp>
          <p:sp>
            <p:nvSpPr>
              <p:cNvPr id="47" name="Line 53"/>
              <p:cNvSpPr>
                <a:spLocks noChangeShapeType="1"/>
              </p:cNvSpPr>
              <p:nvPr/>
            </p:nvSpPr>
            <p:spPr bwMode="auto">
              <a:xfrm>
                <a:off x="8660643" y="5748352"/>
                <a:ext cx="1066800" cy="0"/>
              </a:xfrm>
              <a:prstGeom prst="line">
                <a:avLst/>
              </a:prstGeom>
              <a:noFill/>
              <a:ln w="9525">
                <a:solidFill>
                  <a:schemeClr val="tx1"/>
                </a:solidFill>
                <a:round/>
              </a:ln>
            </p:spPr>
            <p:txBody>
              <a:bodyPr/>
              <a:lstStyle/>
              <a:p>
                <a:endParaRPr lang="zh-CN" altLang="en-US"/>
              </a:p>
            </p:txBody>
          </p:sp>
          <p:sp>
            <p:nvSpPr>
              <p:cNvPr id="48" name="Line 54"/>
              <p:cNvSpPr>
                <a:spLocks noChangeShapeType="1"/>
              </p:cNvSpPr>
              <p:nvPr/>
            </p:nvSpPr>
            <p:spPr bwMode="auto">
              <a:xfrm>
                <a:off x="9727443" y="5595952"/>
                <a:ext cx="0" cy="304800"/>
              </a:xfrm>
              <a:prstGeom prst="line">
                <a:avLst/>
              </a:prstGeom>
              <a:noFill/>
              <a:ln w="9525">
                <a:solidFill>
                  <a:schemeClr val="tx1"/>
                </a:solidFill>
                <a:round/>
              </a:ln>
            </p:spPr>
            <p:txBody>
              <a:bodyPr/>
              <a:lstStyle/>
              <a:p>
                <a:endParaRPr lang="zh-CN" altLang="en-US"/>
              </a:p>
            </p:txBody>
          </p:sp>
          <p:sp>
            <p:nvSpPr>
              <p:cNvPr id="49" name="Line 55"/>
              <p:cNvSpPr>
                <a:spLocks noChangeShapeType="1"/>
              </p:cNvSpPr>
              <p:nvPr/>
            </p:nvSpPr>
            <p:spPr bwMode="auto">
              <a:xfrm>
                <a:off x="9803643" y="5672152"/>
                <a:ext cx="0" cy="152400"/>
              </a:xfrm>
              <a:prstGeom prst="line">
                <a:avLst/>
              </a:prstGeom>
              <a:noFill/>
              <a:ln w="9525">
                <a:solidFill>
                  <a:schemeClr val="tx1"/>
                </a:solidFill>
                <a:round/>
              </a:ln>
            </p:spPr>
            <p:txBody>
              <a:bodyPr/>
              <a:lstStyle/>
              <a:p>
                <a:endParaRPr lang="zh-CN" altLang="en-US"/>
              </a:p>
            </p:txBody>
          </p:sp>
          <p:sp>
            <p:nvSpPr>
              <p:cNvPr id="50" name="Line 56"/>
              <p:cNvSpPr>
                <a:spLocks noChangeShapeType="1"/>
              </p:cNvSpPr>
              <p:nvPr/>
            </p:nvSpPr>
            <p:spPr bwMode="auto">
              <a:xfrm>
                <a:off x="8813043" y="6205552"/>
                <a:ext cx="0" cy="457200"/>
              </a:xfrm>
              <a:prstGeom prst="line">
                <a:avLst/>
              </a:prstGeom>
              <a:noFill/>
              <a:ln w="9525">
                <a:solidFill>
                  <a:schemeClr val="tx1"/>
                </a:solidFill>
                <a:round/>
              </a:ln>
            </p:spPr>
            <p:txBody>
              <a:bodyPr/>
              <a:lstStyle/>
              <a:p>
                <a:endParaRPr lang="zh-CN" altLang="en-US"/>
              </a:p>
            </p:txBody>
          </p:sp>
          <p:sp>
            <p:nvSpPr>
              <p:cNvPr id="51" name="Line 58"/>
              <p:cNvSpPr>
                <a:spLocks noChangeShapeType="1"/>
              </p:cNvSpPr>
              <p:nvPr/>
            </p:nvSpPr>
            <p:spPr bwMode="auto">
              <a:xfrm>
                <a:off x="8813043" y="4681552"/>
                <a:ext cx="2057400" cy="0"/>
              </a:xfrm>
              <a:prstGeom prst="line">
                <a:avLst/>
              </a:prstGeom>
              <a:noFill/>
              <a:ln w="9525">
                <a:solidFill>
                  <a:schemeClr val="tx1"/>
                </a:solidFill>
                <a:round/>
              </a:ln>
            </p:spPr>
            <p:txBody>
              <a:bodyPr/>
              <a:lstStyle/>
              <a:p>
                <a:endParaRPr lang="zh-CN" altLang="en-US"/>
              </a:p>
            </p:txBody>
          </p:sp>
          <p:sp>
            <p:nvSpPr>
              <p:cNvPr id="52" name="Line 59"/>
              <p:cNvSpPr>
                <a:spLocks noChangeShapeType="1"/>
              </p:cNvSpPr>
              <p:nvPr/>
            </p:nvSpPr>
            <p:spPr bwMode="auto">
              <a:xfrm>
                <a:off x="10870443" y="4681552"/>
                <a:ext cx="0" cy="1981200"/>
              </a:xfrm>
              <a:prstGeom prst="line">
                <a:avLst/>
              </a:prstGeom>
              <a:noFill/>
              <a:ln w="9525">
                <a:solidFill>
                  <a:schemeClr val="tx1"/>
                </a:solidFill>
                <a:round/>
              </a:ln>
            </p:spPr>
            <p:txBody>
              <a:bodyPr/>
              <a:lstStyle/>
              <a:p>
                <a:endParaRPr lang="zh-CN" altLang="en-US"/>
              </a:p>
            </p:txBody>
          </p:sp>
          <p:sp>
            <p:nvSpPr>
              <p:cNvPr id="53" name="Line 60"/>
              <p:cNvSpPr>
                <a:spLocks noChangeShapeType="1"/>
              </p:cNvSpPr>
              <p:nvPr/>
            </p:nvSpPr>
            <p:spPr bwMode="auto">
              <a:xfrm>
                <a:off x="8813043" y="6662752"/>
                <a:ext cx="2057400" cy="0"/>
              </a:xfrm>
              <a:prstGeom prst="line">
                <a:avLst/>
              </a:prstGeom>
              <a:noFill/>
              <a:ln w="9525">
                <a:solidFill>
                  <a:schemeClr val="tx1"/>
                </a:solidFill>
                <a:round/>
              </a:ln>
            </p:spPr>
            <p:txBody>
              <a:bodyPr/>
              <a:lstStyle/>
              <a:p>
                <a:endParaRPr lang="zh-CN" altLang="en-US"/>
              </a:p>
            </p:txBody>
          </p:sp>
          <p:sp>
            <p:nvSpPr>
              <p:cNvPr id="54" name="Line 61"/>
              <p:cNvSpPr>
                <a:spLocks noChangeShapeType="1"/>
              </p:cNvSpPr>
              <p:nvPr/>
            </p:nvSpPr>
            <p:spPr bwMode="auto">
              <a:xfrm>
                <a:off x="9803643" y="5748352"/>
                <a:ext cx="1066800" cy="0"/>
              </a:xfrm>
              <a:prstGeom prst="line">
                <a:avLst/>
              </a:prstGeom>
              <a:noFill/>
              <a:ln w="9525">
                <a:solidFill>
                  <a:schemeClr val="tx1"/>
                </a:solidFill>
                <a:round/>
              </a:ln>
            </p:spPr>
            <p:txBody>
              <a:bodyPr/>
              <a:lstStyle/>
              <a:p>
                <a:endParaRPr lang="zh-CN" altLang="en-US"/>
              </a:p>
            </p:txBody>
          </p:sp>
          <p:sp>
            <p:nvSpPr>
              <p:cNvPr id="55" name="Rectangle 62"/>
              <p:cNvSpPr>
                <a:spLocks noChangeArrowheads="1"/>
              </p:cNvSpPr>
              <p:nvPr/>
            </p:nvSpPr>
            <p:spPr bwMode="auto">
              <a:xfrm>
                <a:off x="9041643" y="4605352"/>
                <a:ext cx="381000" cy="152400"/>
              </a:xfrm>
              <a:prstGeom prst="rect">
                <a:avLst/>
              </a:prstGeom>
              <a:solidFill>
                <a:schemeClr val="bg1"/>
              </a:solidFill>
              <a:ln w="9525">
                <a:solidFill>
                  <a:schemeClr val="tx1"/>
                </a:solidFill>
                <a:miter lim="800000"/>
              </a:ln>
            </p:spPr>
            <p:txBody>
              <a:bodyPr wrap="none" anchor="ctr"/>
              <a:lstStyle/>
              <a:p>
                <a:endParaRPr lang="zh-CN" altLang="en-US"/>
              </a:p>
            </p:txBody>
          </p:sp>
          <p:sp>
            <p:nvSpPr>
              <p:cNvPr id="56" name="Rectangle 63"/>
              <p:cNvSpPr>
                <a:spLocks noChangeArrowheads="1"/>
              </p:cNvSpPr>
              <p:nvPr/>
            </p:nvSpPr>
            <p:spPr bwMode="auto">
              <a:xfrm>
                <a:off x="9041643" y="6586552"/>
                <a:ext cx="381000" cy="152400"/>
              </a:xfrm>
              <a:prstGeom prst="rect">
                <a:avLst/>
              </a:prstGeom>
              <a:solidFill>
                <a:schemeClr val="bg1"/>
              </a:solidFill>
              <a:ln w="9525">
                <a:solidFill>
                  <a:schemeClr val="tx1"/>
                </a:solidFill>
                <a:miter lim="800000"/>
              </a:ln>
            </p:spPr>
            <p:txBody>
              <a:bodyPr wrap="none" anchor="ctr"/>
              <a:lstStyle/>
              <a:p>
                <a:endParaRPr lang="zh-CN" altLang="en-US"/>
              </a:p>
            </p:txBody>
          </p:sp>
          <p:sp>
            <p:nvSpPr>
              <p:cNvPr id="57" name="Oval 66"/>
              <p:cNvSpPr>
                <a:spLocks noChangeArrowheads="1"/>
              </p:cNvSpPr>
              <p:nvPr/>
            </p:nvSpPr>
            <p:spPr bwMode="auto">
              <a:xfrm>
                <a:off x="10032243" y="4452952"/>
                <a:ext cx="457200" cy="457200"/>
              </a:xfrm>
              <a:prstGeom prst="ellipse">
                <a:avLst/>
              </a:prstGeom>
              <a:solidFill>
                <a:schemeClr val="bg1"/>
              </a:solidFill>
              <a:ln w="9525">
                <a:solidFill>
                  <a:schemeClr val="tx1"/>
                </a:solidFill>
                <a:round/>
              </a:ln>
            </p:spPr>
            <p:txBody>
              <a:bodyPr wrap="none" anchor="ctr"/>
              <a:lstStyle/>
              <a:p>
                <a:pPr algn="ctr"/>
                <a:r>
                  <a:rPr lang="en-US" altLang="zh-CN"/>
                  <a:t>M</a:t>
                </a:r>
                <a:endParaRPr lang="en-US" altLang="zh-CN"/>
              </a:p>
            </p:txBody>
          </p:sp>
          <p:sp>
            <p:nvSpPr>
              <p:cNvPr id="58" name="Line 68"/>
              <p:cNvSpPr>
                <a:spLocks noChangeShapeType="1"/>
              </p:cNvSpPr>
              <p:nvPr/>
            </p:nvSpPr>
            <p:spPr bwMode="auto">
              <a:xfrm>
                <a:off x="10870443" y="6053152"/>
                <a:ext cx="0" cy="457200"/>
              </a:xfrm>
              <a:prstGeom prst="line">
                <a:avLst/>
              </a:prstGeom>
              <a:noFill/>
              <a:ln w="9525">
                <a:solidFill>
                  <a:schemeClr val="tx1"/>
                </a:solidFill>
                <a:round/>
              </a:ln>
            </p:spPr>
            <p:txBody>
              <a:bodyPr/>
              <a:lstStyle/>
              <a:p>
                <a:endParaRPr lang="zh-CN" altLang="en-US"/>
              </a:p>
            </p:txBody>
          </p:sp>
          <p:sp>
            <p:nvSpPr>
              <p:cNvPr id="59" name="Line 70"/>
              <p:cNvSpPr>
                <a:spLocks noChangeShapeType="1"/>
              </p:cNvSpPr>
              <p:nvPr/>
            </p:nvSpPr>
            <p:spPr bwMode="auto">
              <a:xfrm>
                <a:off x="10870443" y="6053152"/>
                <a:ext cx="0" cy="457200"/>
              </a:xfrm>
              <a:prstGeom prst="line">
                <a:avLst/>
              </a:prstGeom>
              <a:noFill/>
              <a:ln w="9525">
                <a:solidFill>
                  <a:schemeClr val="tx1"/>
                </a:solidFill>
                <a:round/>
              </a:ln>
            </p:spPr>
            <p:txBody>
              <a:bodyPr/>
              <a:lstStyle/>
              <a:p>
                <a:endParaRPr lang="zh-CN" altLang="en-US"/>
              </a:p>
            </p:txBody>
          </p:sp>
          <p:grpSp>
            <p:nvGrpSpPr>
              <p:cNvPr id="60" name="Group 75"/>
              <p:cNvGrpSpPr/>
              <p:nvPr/>
            </p:nvGrpSpPr>
            <p:grpSpPr bwMode="auto">
              <a:xfrm rot="-3080413">
                <a:off x="10032243" y="6434152"/>
                <a:ext cx="457200" cy="457200"/>
                <a:chOff x="4464" y="3168"/>
                <a:chExt cx="288" cy="288"/>
              </a:xfrm>
            </p:grpSpPr>
            <p:sp>
              <p:nvSpPr>
                <p:cNvPr id="61" name="Oval 72"/>
                <p:cNvSpPr>
                  <a:spLocks noChangeArrowheads="1"/>
                </p:cNvSpPr>
                <p:nvPr/>
              </p:nvSpPr>
              <p:spPr bwMode="auto">
                <a:xfrm>
                  <a:off x="4464" y="3168"/>
                  <a:ext cx="288" cy="288"/>
                </a:xfrm>
                <a:prstGeom prst="ellipse">
                  <a:avLst/>
                </a:prstGeom>
                <a:solidFill>
                  <a:schemeClr val="bg1"/>
                </a:solidFill>
                <a:ln w="9525">
                  <a:solidFill>
                    <a:schemeClr val="tx1"/>
                  </a:solidFill>
                  <a:round/>
                </a:ln>
              </p:spPr>
              <p:txBody>
                <a:bodyPr vert="eaVert" wrap="none" anchor="ctr"/>
                <a:lstStyle/>
                <a:p>
                  <a:pPr algn="ctr"/>
                  <a:endParaRPr lang="zh-CN" altLang="zh-CN"/>
                </a:p>
              </p:txBody>
            </p:sp>
            <p:sp>
              <p:nvSpPr>
                <p:cNvPr id="62" name="Line 73"/>
                <p:cNvSpPr>
                  <a:spLocks noChangeShapeType="1"/>
                </p:cNvSpPr>
                <p:nvPr/>
              </p:nvSpPr>
              <p:spPr bwMode="auto">
                <a:xfrm>
                  <a:off x="4608" y="3168"/>
                  <a:ext cx="0" cy="288"/>
                </a:xfrm>
                <a:prstGeom prst="line">
                  <a:avLst/>
                </a:prstGeom>
                <a:noFill/>
                <a:ln w="9525">
                  <a:solidFill>
                    <a:schemeClr val="tx1"/>
                  </a:solidFill>
                  <a:round/>
                </a:ln>
              </p:spPr>
              <p:txBody>
                <a:bodyPr/>
                <a:lstStyle/>
                <a:p>
                  <a:endParaRPr lang="zh-CN" altLang="en-US"/>
                </a:p>
              </p:txBody>
            </p:sp>
            <p:sp>
              <p:nvSpPr>
                <p:cNvPr id="63" name="Line 74"/>
                <p:cNvSpPr>
                  <a:spLocks noChangeShapeType="1"/>
                </p:cNvSpPr>
                <p:nvPr/>
              </p:nvSpPr>
              <p:spPr bwMode="auto">
                <a:xfrm>
                  <a:off x="4464" y="3312"/>
                  <a:ext cx="288" cy="0"/>
                </a:xfrm>
                <a:prstGeom prst="line">
                  <a:avLst/>
                </a:prstGeom>
                <a:noFill/>
                <a:ln w="9525">
                  <a:solidFill>
                    <a:schemeClr val="tx1"/>
                  </a:solidFill>
                  <a:round/>
                </a:ln>
              </p:spPr>
              <p:txBody>
                <a:bodyPr/>
                <a:lstStyle/>
                <a:p>
                  <a:endParaRPr lang="zh-CN" altLang="en-US"/>
                </a:p>
              </p:txBody>
            </p:sp>
          </p:grpSp>
          <p:sp>
            <p:nvSpPr>
              <p:cNvPr id="64" name="Line 76"/>
              <p:cNvSpPr>
                <a:spLocks noChangeShapeType="1"/>
              </p:cNvSpPr>
              <p:nvPr/>
            </p:nvSpPr>
            <p:spPr bwMode="auto">
              <a:xfrm flipV="1">
                <a:off x="9575043" y="4681552"/>
                <a:ext cx="304800" cy="0"/>
              </a:xfrm>
              <a:prstGeom prst="line">
                <a:avLst/>
              </a:prstGeom>
              <a:noFill/>
              <a:ln w="9525">
                <a:solidFill>
                  <a:schemeClr val="tx1"/>
                </a:solidFill>
                <a:round/>
                <a:tailEnd type="stealth" w="med" len="lg"/>
              </a:ln>
            </p:spPr>
            <p:txBody>
              <a:bodyPr/>
              <a:lstStyle/>
              <a:p>
                <a:endParaRPr lang="zh-CN" altLang="en-US"/>
              </a:p>
            </p:txBody>
          </p:sp>
          <p:graphicFrame>
            <p:nvGraphicFramePr>
              <p:cNvPr id="65" name="Object 77"/>
              <p:cNvGraphicFramePr>
                <a:graphicFrameLocks noChangeAspect="1"/>
              </p:cNvGraphicFramePr>
              <p:nvPr/>
            </p:nvGraphicFramePr>
            <p:xfrm flipV="1">
              <a:off x="9651243" y="4724416"/>
              <a:ext cx="247650" cy="376232"/>
            </p:xfrm>
            <a:graphic>
              <a:graphicData uri="http://schemas.openxmlformats.org/presentationml/2006/ole">
                <mc:AlternateContent xmlns:mc="http://schemas.openxmlformats.org/markup-compatibility/2006">
                  <mc:Choice xmlns:v="urn:schemas-microsoft-com:vml" Requires="v">
                    <p:oleObj spid="_x0000_s1028" name="Equation" r:id="rId16" imgW="3962400" imgH="5791200" progId="Equation.DSMT4">
                      <p:embed/>
                    </p:oleObj>
                  </mc:Choice>
                  <mc:Fallback>
                    <p:oleObj name="Equation" r:id="rId16" imgW="3962400" imgH="5791200" progId="Equation.DSMT4">
                      <p:embed/>
                      <p:pic>
                        <p:nvPicPr>
                          <p:cNvPr id="0" name="Object 77"/>
                          <p:cNvPicPr>
                            <a:picLocks noChangeAspect="1"/>
                          </p:cNvPicPr>
                          <p:nvPr/>
                        </p:nvPicPr>
                        <p:blipFill>
                          <a:blip r:embed="rId4"/>
                          <a:stretch>
                            <a:fillRect/>
                          </a:stretch>
                        </p:blipFill>
                        <p:spPr>
                          <a:xfrm flipV="1">
                            <a:off x="9651243" y="4724416"/>
                            <a:ext cx="247650" cy="376232"/>
                          </a:xfrm>
                          <a:prstGeom prst="rect">
                            <a:avLst/>
                          </a:prstGeom>
                          <a:noFill/>
                          <a:ln w="9525">
                            <a:noFill/>
                          </a:ln>
                        </p:spPr>
                      </p:pic>
                    </p:oleObj>
                  </mc:Fallback>
                </mc:AlternateContent>
              </a:graphicData>
            </a:graphic>
          </p:graphicFrame>
          <p:sp>
            <p:nvSpPr>
              <p:cNvPr id="84" name="Line 31"/>
              <p:cNvSpPr>
                <a:spLocks noChangeShapeType="1"/>
              </p:cNvSpPr>
              <p:nvPr/>
            </p:nvSpPr>
            <p:spPr bwMode="auto">
              <a:xfrm flipH="1">
                <a:off x="5120474" y="5815028"/>
                <a:ext cx="285752" cy="428628"/>
              </a:xfrm>
              <a:prstGeom prst="line">
                <a:avLst/>
              </a:prstGeom>
              <a:noFill/>
              <a:ln w="9525">
                <a:solidFill>
                  <a:schemeClr val="tx1"/>
                </a:solidFill>
                <a:round/>
              </a:ln>
            </p:spPr>
            <p:txBody>
              <a:bodyPr/>
              <a:lstStyle/>
              <a:p>
                <a:endParaRPr lang="zh-CN" altLang="en-US"/>
              </a:p>
            </p:txBody>
          </p:sp>
          <p:sp>
            <p:nvSpPr>
              <p:cNvPr id="85" name="TextBox 105"/>
              <p:cNvSpPr txBox="1">
                <a:spLocks noChangeArrowheads="1"/>
              </p:cNvSpPr>
              <p:nvPr/>
            </p:nvSpPr>
            <p:spPr bwMode="auto">
              <a:xfrm>
                <a:off x="4691846" y="6243656"/>
                <a:ext cx="914400" cy="297517"/>
              </a:xfrm>
              <a:prstGeom prst="rect">
                <a:avLst/>
              </a:prstGeom>
              <a:noFill/>
              <a:ln w="9525">
                <a:noFill/>
                <a:miter lim="800000"/>
              </a:ln>
            </p:spPr>
            <p:txBody>
              <a:bodyPr wrap="square">
                <a:spAutoFit/>
              </a:bodyPr>
              <a:lstStyle/>
              <a:p>
                <a:r>
                  <a:rPr lang="zh-CN" altLang="en-US" sz="2000" b="1" baseline="-25000" dirty="0" smtClean="0">
                    <a:latin typeface="宋体" panose="02010600030101010101" pitchFamily="2" charset="-122"/>
                  </a:rPr>
                  <a:t>衔铁</a:t>
                </a:r>
                <a:endParaRPr lang="zh-CN" altLang="en-US" sz="2000" b="1" baseline="-25000" dirty="0">
                  <a:latin typeface="宋体" panose="02010600030101010101" pitchFamily="2" charset="-122"/>
                </a:endParaRPr>
              </a:p>
            </p:txBody>
          </p:sp>
          <p:sp>
            <p:nvSpPr>
              <p:cNvPr id="86" name="Line 31"/>
              <p:cNvSpPr>
                <a:spLocks noChangeShapeType="1"/>
              </p:cNvSpPr>
              <p:nvPr/>
            </p:nvSpPr>
            <p:spPr bwMode="auto">
              <a:xfrm flipH="1">
                <a:off x="8155799" y="5743590"/>
                <a:ext cx="71438" cy="714380"/>
              </a:xfrm>
              <a:prstGeom prst="line">
                <a:avLst/>
              </a:prstGeom>
              <a:noFill/>
              <a:ln w="9525">
                <a:solidFill>
                  <a:schemeClr val="tx1"/>
                </a:solidFill>
                <a:round/>
              </a:ln>
            </p:spPr>
            <p:txBody>
              <a:bodyPr/>
              <a:lstStyle/>
              <a:p>
                <a:endParaRPr lang="zh-CN" altLang="en-US"/>
              </a:p>
            </p:txBody>
          </p:sp>
          <p:sp>
            <p:nvSpPr>
              <p:cNvPr id="87" name="TextBox 105"/>
              <p:cNvSpPr txBox="1">
                <a:spLocks noChangeArrowheads="1"/>
              </p:cNvSpPr>
              <p:nvPr/>
            </p:nvSpPr>
            <p:spPr bwMode="auto">
              <a:xfrm>
                <a:off x="7870047" y="6386532"/>
                <a:ext cx="914400" cy="297517"/>
              </a:xfrm>
              <a:prstGeom prst="rect">
                <a:avLst/>
              </a:prstGeom>
              <a:noFill/>
              <a:ln w="9525">
                <a:noFill/>
                <a:miter lim="800000"/>
              </a:ln>
            </p:spPr>
            <p:txBody>
              <a:bodyPr wrap="square">
                <a:spAutoFit/>
              </a:bodyPr>
              <a:lstStyle/>
              <a:p>
                <a:r>
                  <a:rPr lang="zh-CN" altLang="en-US" sz="2000" b="1" baseline="-25000" dirty="0" smtClean="0">
                    <a:latin typeface="宋体" panose="02010600030101010101" pitchFamily="2" charset="-122"/>
                  </a:rPr>
                  <a:t>拉杆</a:t>
                </a:r>
                <a:endParaRPr lang="zh-CN" altLang="en-US" sz="2000" b="1" baseline="-25000" dirty="0">
                  <a:latin typeface="宋体" panose="02010600030101010101" pitchFamily="2" charset="-122"/>
                </a:endParaRPr>
              </a:p>
            </p:txBody>
          </p:sp>
          <p:sp>
            <p:nvSpPr>
              <p:cNvPr id="88" name="椭圆 87"/>
              <p:cNvSpPr/>
              <p:nvPr/>
            </p:nvSpPr>
            <p:spPr>
              <a:xfrm>
                <a:off x="7798608" y="4886334"/>
                <a:ext cx="1465269" cy="1571636"/>
              </a:xfrm>
              <a:prstGeom prst="ellipse">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矩形 92"/>
            <p:cNvSpPr/>
            <p:nvPr/>
          </p:nvSpPr>
          <p:spPr>
            <a:xfrm>
              <a:off x="1548574" y="2314566"/>
              <a:ext cx="3857652" cy="4429156"/>
            </a:xfrm>
            <a:prstGeom prst="rect">
              <a:avLst/>
            </a:prstGeom>
            <a:noFill/>
            <a:ln>
              <a:solidFill>
                <a:srgbClr val="00AEE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6200384" y="4308953"/>
              <a:ext cx="50104" cy="939452"/>
            </a:xfrm>
            <a:custGeom>
              <a:avLst/>
              <a:gdLst>
                <a:gd name="connsiteX0" fmla="*/ 50104 w 50104"/>
                <a:gd name="connsiteY0" fmla="*/ 939452 h 939452"/>
                <a:gd name="connsiteX1" fmla="*/ 0 w 50104"/>
                <a:gd name="connsiteY1" fmla="*/ 0 h 939452"/>
              </a:gdLst>
              <a:ahLst/>
              <a:cxnLst>
                <a:cxn ang="0">
                  <a:pos x="connsiteX0" y="connsiteY0"/>
                </a:cxn>
                <a:cxn ang="0">
                  <a:pos x="connsiteX1" y="connsiteY1"/>
                </a:cxn>
              </a:cxnLst>
              <a:rect l="l" t="t" r="r" b="b"/>
              <a:pathLst>
                <a:path w="50104" h="939452">
                  <a:moveTo>
                    <a:pt x="50104" y="939452"/>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5" name="任意多边形 94"/>
            <p:cNvSpPr/>
            <p:nvPr/>
          </p:nvSpPr>
          <p:spPr>
            <a:xfrm>
              <a:off x="5774499" y="4772416"/>
              <a:ext cx="450937" cy="839244"/>
            </a:xfrm>
            <a:custGeom>
              <a:avLst/>
              <a:gdLst>
                <a:gd name="connsiteX0" fmla="*/ 450937 w 450937"/>
                <a:gd name="connsiteY0" fmla="*/ 839244 h 839244"/>
                <a:gd name="connsiteX1" fmla="*/ 0 w 450937"/>
                <a:gd name="connsiteY1" fmla="*/ 0 h 839244"/>
              </a:gdLst>
              <a:ahLst/>
              <a:cxnLst>
                <a:cxn ang="0">
                  <a:pos x="connsiteX0" y="connsiteY0"/>
                </a:cxn>
                <a:cxn ang="0">
                  <a:pos x="connsiteX1" y="connsiteY1"/>
                </a:cxn>
              </a:cxnLst>
              <a:rect l="l" t="t" r="r" b="b"/>
              <a:pathLst>
                <a:path w="450937" h="839244">
                  <a:moveTo>
                    <a:pt x="450937" y="839244"/>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6" name="TextBox 105"/>
            <p:cNvSpPr txBox="1">
              <a:spLocks noChangeArrowheads="1"/>
            </p:cNvSpPr>
            <p:nvPr/>
          </p:nvSpPr>
          <p:spPr bwMode="auto">
            <a:xfrm>
              <a:off x="5977730" y="3957640"/>
              <a:ext cx="914400" cy="297517"/>
            </a:xfrm>
            <a:prstGeom prst="rect">
              <a:avLst/>
            </a:prstGeom>
            <a:noFill/>
            <a:ln w="9525">
              <a:noFill/>
              <a:miter lim="800000"/>
            </a:ln>
          </p:spPr>
          <p:txBody>
            <a:bodyPr wrap="square">
              <a:spAutoFit/>
            </a:bodyPr>
            <a:lstStyle/>
            <a:p>
              <a:r>
                <a:rPr lang="zh-CN" altLang="en-US" sz="2000" b="1" baseline="-25000" dirty="0" smtClean="0">
                  <a:latin typeface="宋体" panose="02010600030101010101" pitchFamily="2" charset="-122"/>
                </a:rPr>
                <a:t>静接点</a:t>
              </a:r>
              <a:endParaRPr lang="zh-CN" altLang="en-US" sz="2000" b="1" baseline="-25000" dirty="0">
                <a:latin typeface="宋体" panose="02010600030101010101" pitchFamily="2" charset="-122"/>
              </a:endParaRPr>
            </a:p>
          </p:txBody>
        </p:sp>
        <p:sp>
          <p:nvSpPr>
            <p:cNvPr id="97" name="TextBox 105"/>
            <p:cNvSpPr txBox="1">
              <a:spLocks noChangeArrowheads="1"/>
            </p:cNvSpPr>
            <p:nvPr/>
          </p:nvSpPr>
          <p:spPr bwMode="auto">
            <a:xfrm>
              <a:off x="5477664" y="4457706"/>
              <a:ext cx="914400" cy="297517"/>
            </a:xfrm>
            <a:prstGeom prst="rect">
              <a:avLst/>
            </a:prstGeom>
            <a:noFill/>
            <a:ln w="9525">
              <a:noFill/>
              <a:miter lim="800000"/>
            </a:ln>
          </p:spPr>
          <p:txBody>
            <a:bodyPr wrap="square">
              <a:spAutoFit/>
            </a:bodyPr>
            <a:lstStyle/>
            <a:p>
              <a:r>
                <a:rPr lang="zh-CN" altLang="en-US" sz="2000" b="1" baseline="-25000" dirty="0" smtClean="0">
                  <a:latin typeface="宋体" panose="02010600030101010101" pitchFamily="2" charset="-122"/>
                </a:rPr>
                <a:t>动接点</a:t>
              </a:r>
              <a:endParaRPr lang="zh-CN" altLang="en-US" sz="2000" b="1" baseline="-25000" dirty="0">
                <a:latin typeface="宋体" panose="02010600030101010101" pitchFamily="2" charset="-122"/>
              </a:endParaRPr>
            </a:p>
          </p:txBody>
        </p:sp>
      </p:grpSp>
      <p:sp>
        <p:nvSpPr>
          <p:cNvPr id="100" name="TextBox 99"/>
          <p:cNvSpPr txBox="1"/>
          <p:nvPr/>
        </p:nvSpPr>
        <p:spPr>
          <a:xfrm>
            <a:off x="1191384" y="6172218"/>
            <a:ext cx="3071834" cy="461665"/>
          </a:xfrm>
          <a:prstGeom prst="rect">
            <a:avLst/>
          </a:prstGeom>
          <a:noFill/>
        </p:spPr>
        <p:txBody>
          <a:bodyPr wrap="square" rtlCol="0">
            <a:spAutoFit/>
          </a:bodyPr>
          <a:lstStyle/>
          <a:p>
            <a:r>
              <a:rPr lang="zh-CN" altLang="en-US" sz="2400" b="1" dirty="0" smtClean="0">
                <a:solidFill>
                  <a:srgbClr val="01AEEE"/>
                </a:solidFill>
              </a:rPr>
              <a:t>电磁系统（感知机构）</a:t>
            </a:r>
            <a:endParaRPr lang="zh-CN" altLang="en-US" sz="2400" b="1" dirty="0">
              <a:solidFill>
                <a:srgbClr val="01AEEE"/>
              </a:solidFill>
            </a:endParaRPr>
          </a:p>
        </p:txBody>
      </p:sp>
      <p:sp>
        <p:nvSpPr>
          <p:cNvPr id="101" name="TextBox 100"/>
          <p:cNvSpPr txBox="1"/>
          <p:nvPr/>
        </p:nvSpPr>
        <p:spPr>
          <a:xfrm>
            <a:off x="4691846" y="6172218"/>
            <a:ext cx="3071834" cy="461665"/>
          </a:xfrm>
          <a:prstGeom prst="rect">
            <a:avLst/>
          </a:prstGeom>
          <a:noFill/>
        </p:spPr>
        <p:txBody>
          <a:bodyPr wrap="square" rtlCol="0">
            <a:spAutoFit/>
          </a:bodyPr>
          <a:lstStyle/>
          <a:p>
            <a:r>
              <a:rPr lang="zh-CN" altLang="en-US" sz="2400" b="1" dirty="0" smtClean="0">
                <a:solidFill>
                  <a:srgbClr val="FF0000"/>
                </a:solidFill>
              </a:rPr>
              <a:t>触点系统（执行机构）</a:t>
            </a:r>
            <a:endParaRPr lang="zh-CN" altLang="en-US" sz="2400" b="1" dirty="0">
              <a:solidFill>
                <a:srgbClr val="FF0000"/>
              </a:solidFill>
            </a:endParaRPr>
          </a:p>
        </p:txBody>
      </p:sp>
      <p:sp>
        <p:nvSpPr>
          <p:cNvPr id="103" name="燕尾形 102"/>
          <p:cNvSpPr/>
          <p:nvPr/>
        </p:nvSpPr>
        <p:spPr>
          <a:xfrm>
            <a:off x="8406622" y="5100648"/>
            <a:ext cx="500066"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燕尾形 103"/>
          <p:cNvSpPr/>
          <p:nvPr/>
        </p:nvSpPr>
        <p:spPr>
          <a:xfrm>
            <a:off x="8835250" y="5100648"/>
            <a:ext cx="500066"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6" name="TextBox 105"/>
          <p:cNvSpPr txBox="1"/>
          <p:nvPr/>
        </p:nvSpPr>
        <p:spPr>
          <a:xfrm>
            <a:off x="9406754" y="5100648"/>
            <a:ext cx="2071702" cy="461665"/>
          </a:xfrm>
          <a:prstGeom prst="rect">
            <a:avLst/>
          </a:prstGeom>
          <a:noFill/>
        </p:spPr>
        <p:txBody>
          <a:bodyPr wrap="square" rtlCol="0">
            <a:spAutoFit/>
          </a:bodyPr>
          <a:lstStyle/>
          <a:p>
            <a:r>
              <a:rPr lang="zh-CN" altLang="en-US" sz="2400" b="1" dirty="0" smtClean="0"/>
              <a:t>电气特征</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down)">
                                      <p:cBhvr>
                                        <p:cTn id="7" dur="5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wipe(left)">
                                      <p:cBhvr>
                                        <p:cTn id="12" dur="500"/>
                                        <p:tgtEl>
                                          <p:spTgt spid="103"/>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04"/>
                                        </p:tgtEl>
                                        <p:attrNameLst>
                                          <p:attrName>style.visibility</p:attrName>
                                        </p:attrNameLst>
                                      </p:cBhvr>
                                      <p:to>
                                        <p:strVal val="visible"/>
                                      </p:to>
                                    </p:set>
                                    <p:animEffect transition="in" filter="wipe(left)">
                                      <p:cBhvr>
                                        <p:cTn id="15" dur="500"/>
                                        <p:tgtEl>
                                          <p:spTgt spid="10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6"/>
                                        </p:tgtEl>
                                        <p:attrNameLst>
                                          <p:attrName>style.visibility</p:attrName>
                                        </p:attrNameLst>
                                      </p:cBhvr>
                                      <p:to>
                                        <p:strVal val="visible"/>
                                      </p:to>
                                    </p:set>
                                    <p:animEffect transition="in" filter="wipe(left)">
                                      <p:cBhvr>
                                        <p:cTn id="1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7439091"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2.1.5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信号继电器名称、定位规定及图形符号</a:t>
            </a:r>
            <a:endParaRPr lang="zh-CN" altLang="en-US" sz="2800" dirty="0"/>
          </a:p>
        </p:txBody>
      </p:sp>
      <p:sp>
        <p:nvSpPr>
          <p:cNvPr id="4" name="TextBox 3"/>
          <p:cNvSpPr txBox="1"/>
          <p:nvPr/>
        </p:nvSpPr>
        <p:spPr>
          <a:xfrm>
            <a:off x="548442" y="1385872"/>
            <a:ext cx="3500462"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3</a:t>
            </a:r>
            <a:r>
              <a:rPr lang="zh-CN" altLang="en-US" sz="2400" b="1" dirty="0" smtClean="0">
                <a:solidFill>
                  <a:srgbClr val="0070C0"/>
                </a:solidFill>
                <a:latin typeface="+mn-ea"/>
                <a:sym typeface="Arial" panose="020B0604020202020204" pitchFamily="34" charset="0"/>
              </a:rPr>
              <a:t>、图形符号（线圈）</a:t>
            </a:r>
            <a:endParaRPr lang="zh-CN" altLang="en-US" sz="2400" b="1" dirty="0">
              <a:solidFill>
                <a:srgbClr val="0070C0"/>
              </a:solidFill>
              <a:latin typeface="+mn-ea"/>
            </a:endParaRPr>
          </a:p>
        </p:txBody>
      </p:sp>
      <p:pic>
        <p:nvPicPr>
          <p:cNvPr id="56322" name="Picture 2"/>
          <p:cNvPicPr>
            <a:picLocks noChangeAspect="1" noChangeArrowheads="1"/>
          </p:cNvPicPr>
          <p:nvPr/>
        </p:nvPicPr>
        <p:blipFill>
          <a:blip r:embed="rId1"/>
          <a:srcRect/>
          <a:stretch>
            <a:fillRect/>
          </a:stretch>
        </p:blipFill>
        <p:spPr bwMode="auto">
          <a:xfrm>
            <a:off x="405566" y="2386004"/>
            <a:ext cx="5514975" cy="4029075"/>
          </a:xfrm>
          <a:prstGeom prst="rect">
            <a:avLst/>
          </a:prstGeom>
          <a:noFill/>
          <a:ln w="9525">
            <a:noFill/>
            <a:miter lim="800000"/>
            <a:headEnd/>
            <a:tailEnd/>
          </a:ln>
          <a:effectLst/>
        </p:spPr>
      </p:pic>
      <p:pic>
        <p:nvPicPr>
          <p:cNvPr id="56323" name="Picture 3"/>
          <p:cNvPicPr>
            <a:picLocks noChangeAspect="1" noChangeArrowheads="1"/>
          </p:cNvPicPr>
          <p:nvPr/>
        </p:nvPicPr>
        <p:blipFill>
          <a:blip r:embed="rId2"/>
          <a:srcRect/>
          <a:stretch>
            <a:fillRect/>
          </a:stretch>
        </p:blipFill>
        <p:spPr bwMode="auto">
          <a:xfrm>
            <a:off x="6049168" y="2814632"/>
            <a:ext cx="5524500" cy="35814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05632" y="314302"/>
            <a:ext cx="7439091"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2.1.5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信号继电器名称、定位规定及图形符号</a:t>
            </a:r>
            <a:endParaRPr lang="zh-CN" altLang="en-US" sz="2800" dirty="0"/>
          </a:p>
        </p:txBody>
      </p:sp>
      <p:sp>
        <p:nvSpPr>
          <p:cNvPr id="4" name="TextBox 3"/>
          <p:cNvSpPr txBox="1"/>
          <p:nvPr/>
        </p:nvSpPr>
        <p:spPr>
          <a:xfrm>
            <a:off x="548442" y="1528748"/>
            <a:ext cx="3500462"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3</a:t>
            </a:r>
            <a:r>
              <a:rPr lang="zh-CN" altLang="en-US" sz="2400" b="1" dirty="0" smtClean="0">
                <a:solidFill>
                  <a:srgbClr val="0070C0"/>
                </a:solidFill>
                <a:latin typeface="+mn-ea"/>
                <a:sym typeface="Arial" panose="020B0604020202020204" pitchFamily="34" charset="0"/>
              </a:rPr>
              <a:t>、图形符号（接点）</a:t>
            </a:r>
            <a:endParaRPr lang="zh-CN" altLang="en-US" sz="2400" b="1" dirty="0">
              <a:solidFill>
                <a:srgbClr val="0070C0"/>
              </a:solidFill>
              <a:latin typeface="+mn-ea"/>
            </a:endParaRPr>
          </a:p>
        </p:txBody>
      </p:sp>
      <p:pic>
        <p:nvPicPr>
          <p:cNvPr id="57346" name="Picture 2"/>
          <p:cNvPicPr>
            <a:picLocks noChangeAspect="1" noChangeArrowheads="1"/>
          </p:cNvPicPr>
          <p:nvPr/>
        </p:nvPicPr>
        <p:blipFill>
          <a:blip r:embed="rId1"/>
          <a:srcRect/>
          <a:stretch>
            <a:fillRect/>
          </a:stretch>
        </p:blipFill>
        <p:spPr bwMode="auto">
          <a:xfrm>
            <a:off x="5120474" y="279490"/>
            <a:ext cx="6429420" cy="6921410"/>
          </a:xfrm>
          <a:prstGeom prst="rect">
            <a:avLst/>
          </a:prstGeom>
          <a:noFill/>
          <a:ln w="9525">
            <a:noFill/>
            <a:miter lim="800000"/>
            <a:headEnd/>
            <a:tailEnd/>
          </a:ln>
          <a:effectLst/>
        </p:spPr>
      </p:pic>
      <p:sp>
        <p:nvSpPr>
          <p:cNvPr id="8" name="矩形 7"/>
          <p:cNvSpPr/>
          <p:nvPr/>
        </p:nvSpPr>
        <p:spPr>
          <a:xfrm>
            <a:off x="334128" y="2671756"/>
            <a:ext cx="4572032" cy="3732945"/>
          </a:xfrm>
          <a:prstGeom prst="rect">
            <a:avLst/>
          </a:prstGeom>
        </p:spPr>
        <p:txBody>
          <a:bodyPr wrap="square">
            <a:spAutoFit/>
          </a:bodyPr>
          <a:lstStyle/>
          <a:p>
            <a:pPr>
              <a:lnSpc>
                <a:spcPct val="150000"/>
              </a:lnSpc>
              <a:buFont typeface="Wingdings" panose="05000000000000000000" pitchFamily="2" charset="2"/>
              <a:buChar char="u"/>
            </a:pPr>
            <a:r>
              <a:rPr lang="zh-CN" altLang="en-US" sz="2000" b="1" dirty="0" smtClean="0"/>
              <a:t>接点组用两位表示，第一位表示接点组号，第二位表示动接点与静接点，例如，第一组接点，其动接点片为</a:t>
            </a:r>
            <a:r>
              <a:rPr lang="en-US" sz="2000" b="1" dirty="0" smtClean="0"/>
              <a:t>11</a:t>
            </a:r>
            <a:r>
              <a:rPr lang="zh-CN" altLang="en-US" sz="2000" b="1" dirty="0" smtClean="0"/>
              <a:t>，前接点为</a:t>
            </a:r>
            <a:r>
              <a:rPr lang="en-US" sz="2000" b="1" dirty="0" smtClean="0"/>
              <a:t>12</a:t>
            </a:r>
            <a:r>
              <a:rPr lang="zh-CN" altLang="en-US" sz="2000" b="1" dirty="0" smtClean="0"/>
              <a:t>，后接点为</a:t>
            </a:r>
            <a:r>
              <a:rPr lang="en-US" sz="2000" b="1" dirty="0" smtClean="0"/>
              <a:t>13</a:t>
            </a:r>
            <a:r>
              <a:rPr lang="zh-CN" altLang="en-US" sz="2000" b="1" dirty="0" smtClean="0"/>
              <a:t>。</a:t>
            </a:r>
            <a:endParaRPr lang="en-US" altLang="zh-CN" sz="2000" b="1" dirty="0" smtClean="0"/>
          </a:p>
          <a:p>
            <a:pPr>
              <a:lnSpc>
                <a:spcPct val="150000"/>
              </a:lnSpc>
              <a:buFont typeface="Wingdings" panose="05000000000000000000" pitchFamily="2" charset="2"/>
              <a:buChar char="u"/>
            </a:pPr>
            <a:endParaRPr lang="zh-CN" altLang="en-US" sz="2000" b="1" dirty="0" smtClean="0"/>
          </a:p>
          <a:p>
            <a:pPr>
              <a:lnSpc>
                <a:spcPct val="150000"/>
              </a:lnSpc>
              <a:buFont typeface="Wingdings" panose="05000000000000000000" pitchFamily="2" charset="2"/>
              <a:buChar char="u"/>
            </a:pPr>
            <a:r>
              <a:rPr lang="zh-CN" altLang="en-US" sz="2000" b="1" dirty="0" smtClean="0"/>
              <a:t>对于有极继电器，</a:t>
            </a:r>
            <a:r>
              <a:rPr lang="en-US" sz="2000" b="1" dirty="0" smtClean="0"/>
              <a:t>111</a:t>
            </a:r>
            <a:r>
              <a:rPr lang="zh-CN" altLang="en-US" sz="2000" b="1" dirty="0" smtClean="0"/>
              <a:t>表示中接点、</a:t>
            </a:r>
            <a:r>
              <a:rPr lang="en-US" sz="2000" b="1" dirty="0" smtClean="0"/>
              <a:t>112</a:t>
            </a:r>
            <a:r>
              <a:rPr lang="zh-CN" altLang="en-US" sz="2000" b="1" dirty="0" smtClean="0"/>
              <a:t>表示定位接点、</a:t>
            </a:r>
            <a:r>
              <a:rPr lang="en-US" sz="2000" b="1" dirty="0" smtClean="0"/>
              <a:t>113</a:t>
            </a:r>
            <a:r>
              <a:rPr lang="zh-CN" altLang="en-US" sz="2000" b="1" dirty="0" smtClean="0"/>
              <a:t>表示反位接点。</a:t>
            </a:r>
            <a:r>
              <a:rPr lang="zh-CN" altLang="en-US" sz="2000" b="1" dirty="0" smtClean="0">
                <a:solidFill>
                  <a:srgbClr val="FF0000"/>
                </a:solidFill>
              </a:rPr>
              <a:t>百位的</a:t>
            </a:r>
            <a:r>
              <a:rPr lang="en-US" sz="2000" b="1" dirty="0" smtClean="0">
                <a:solidFill>
                  <a:srgbClr val="FF0000"/>
                </a:solidFill>
              </a:rPr>
              <a:t>1</a:t>
            </a:r>
            <a:r>
              <a:rPr lang="zh-CN" altLang="en-US" sz="2000" b="1" dirty="0" smtClean="0">
                <a:solidFill>
                  <a:srgbClr val="FF0000"/>
                </a:solidFill>
              </a:rPr>
              <a:t>表示有极</a:t>
            </a:r>
            <a:r>
              <a:rPr lang="zh-CN" altLang="en-US" sz="2000" b="1" dirty="0" smtClean="0"/>
              <a:t>，以区别其他继电器。</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5284655"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2.1.6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继电器的作用及基本电路</a:t>
            </a:r>
            <a:endParaRPr lang="zh-CN" altLang="en-US" sz="2800" dirty="0"/>
          </a:p>
        </p:txBody>
      </p:sp>
      <p:graphicFrame>
        <p:nvGraphicFramePr>
          <p:cNvPr id="5" name="图示 4"/>
          <p:cNvGraphicFramePr/>
          <p:nvPr/>
        </p:nvGraphicFramePr>
        <p:xfrm>
          <a:off x="3334524" y="2528880"/>
          <a:ext cx="5591096" cy="3427581"/>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6" name="矩形 5"/>
          <p:cNvSpPr/>
          <p:nvPr/>
        </p:nvSpPr>
        <p:spPr>
          <a:xfrm>
            <a:off x="7335052" y="2528880"/>
            <a:ext cx="3059112" cy="875881"/>
          </a:xfrm>
          <a:prstGeom prst="rect">
            <a:avLst/>
          </a:prstGeom>
        </p:spPr>
        <p:txBody>
          <a:bodyPr>
            <a:spAutoFit/>
          </a:bodyPr>
          <a:lstStyle/>
          <a:p>
            <a:pPr>
              <a:lnSpc>
                <a:spcPct val="150000"/>
              </a:lnSpc>
            </a:pPr>
            <a:r>
              <a:rPr lang="zh-CN" altLang="en-US" sz="1800" b="1" dirty="0" smtClean="0">
                <a:solidFill>
                  <a:srgbClr val="0303EB"/>
                </a:solidFill>
              </a:rPr>
              <a:t>定位表示继电器（</a:t>
            </a:r>
            <a:r>
              <a:rPr lang="en-US" sz="1800" b="1" dirty="0" smtClean="0">
                <a:solidFill>
                  <a:srgbClr val="0303EB"/>
                </a:solidFill>
              </a:rPr>
              <a:t>DBJ</a:t>
            </a:r>
            <a:r>
              <a:rPr lang="zh-CN" altLang="en-US" sz="1800" b="1" dirty="0" smtClean="0">
                <a:solidFill>
                  <a:srgbClr val="0303EB"/>
                </a:solidFill>
              </a:rPr>
              <a:t>）</a:t>
            </a:r>
            <a:endParaRPr lang="en-US" altLang="zh-CN" sz="1800" b="1" dirty="0" smtClean="0">
              <a:solidFill>
                <a:srgbClr val="0303EB"/>
              </a:solidFill>
            </a:endParaRPr>
          </a:p>
          <a:p>
            <a:pPr>
              <a:lnSpc>
                <a:spcPct val="150000"/>
              </a:lnSpc>
            </a:pPr>
            <a:r>
              <a:rPr lang="zh-CN" altLang="en-US" sz="1800" b="1" dirty="0" smtClean="0">
                <a:solidFill>
                  <a:srgbClr val="0303EB"/>
                </a:solidFill>
              </a:rPr>
              <a:t>反位表示继电器（</a:t>
            </a:r>
            <a:r>
              <a:rPr lang="en-US" sz="1800" b="1" dirty="0" smtClean="0">
                <a:solidFill>
                  <a:srgbClr val="0303EB"/>
                </a:solidFill>
              </a:rPr>
              <a:t>FBJ</a:t>
            </a:r>
            <a:endParaRPr lang="zh-CN" altLang="en-US" sz="1800" b="1" dirty="0">
              <a:solidFill>
                <a:srgbClr val="0303EB"/>
              </a:solidFill>
            </a:endParaRPr>
          </a:p>
        </p:txBody>
      </p:sp>
      <p:sp>
        <p:nvSpPr>
          <p:cNvPr id="7" name="矩形 6"/>
          <p:cNvSpPr/>
          <p:nvPr/>
        </p:nvSpPr>
        <p:spPr>
          <a:xfrm>
            <a:off x="1262822" y="4672020"/>
            <a:ext cx="3059112" cy="875881"/>
          </a:xfrm>
          <a:prstGeom prst="rect">
            <a:avLst/>
          </a:prstGeom>
        </p:spPr>
        <p:txBody>
          <a:bodyPr>
            <a:spAutoFit/>
          </a:bodyPr>
          <a:lstStyle/>
          <a:p>
            <a:pPr>
              <a:lnSpc>
                <a:spcPct val="150000"/>
              </a:lnSpc>
            </a:pPr>
            <a:r>
              <a:rPr lang="zh-CN" altLang="en-US" sz="1800" b="1" dirty="0" smtClean="0">
                <a:solidFill>
                  <a:prstClr val="black"/>
                </a:solidFill>
              </a:rPr>
              <a:t>定位操纵继电器（</a:t>
            </a:r>
            <a:r>
              <a:rPr lang="en-US" sz="1800" b="1" dirty="0" smtClean="0">
                <a:solidFill>
                  <a:prstClr val="black"/>
                </a:solidFill>
              </a:rPr>
              <a:t>DCJ</a:t>
            </a:r>
            <a:r>
              <a:rPr lang="zh-CN" altLang="en-US" sz="1800" b="1" dirty="0" smtClean="0">
                <a:solidFill>
                  <a:prstClr val="black"/>
                </a:solidFill>
              </a:rPr>
              <a:t>）</a:t>
            </a:r>
            <a:endParaRPr lang="en-US" altLang="zh-CN" sz="1800" b="1" dirty="0" smtClean="0">
              <a:solidFill>
                <a:prstClr val="black"/>
              </a:solidFill>
            </a:endParaRPr>
          </a:p>
          <a:p>
            <a:pPr>
              <a:lnSpc>
                <a:spcPct val="150000"/>
              </a:lnSpc>
            </a:pPr>
            <a:r>
              <a:rPr lang="zh-CN" altLang="en-US" sz="1800" b="1" dirty="0" smtClean="0">
                <a:solidFill>
                  <a:prstClr val="black"/>
                </a:solidFill>
              </a:rPr>
              <a:t>反位操纵继电器（</a:t>
            </a:r>
            <a:r>
              <a:rPr lang="en-US" sz="1800" b="1" dirty="0" smtClean="0">
                <a:solidFill>
                  <a:prstClr val="black"/>
                </a:solidFill>
              </a:rPr>
              <a:t>FCJ</a:t>
            </a:r>
            <a:r>
              <a:rPr lang="zh-CN" altLang="en-US" sz="1800" b="1" dirty="0" smtClean="0">
                <a:solidFill>
                  <a:prstClr val="black"/>
                </a:solidFill>
              </a:rPr>
              <a:t>）</a:t>
            </a:r>
            <a:endParaRPr lang="zh-CN" altLang="en-US" sz="1800" b="1" dirty="0"/>
          </a:p>
        </p:txBody>
      </p:sp>
      <p:sp>
        <p:nvSpPr>
          <p:cNvPr id="8" name="矩形 7"/>
          <p:cNvSpPr/>
          <p:nvPr/>
        </p:nvSpPr>
        <p:spPr>
          <a:xfrm>
            <a:off x="8406622" y="4314830"/>
            <a:ext cx="3500462" cy="2308324"/>
          </a:xfrm>
          <a:prstGeom prst="rect">
            <a:avLst/>
          </a:prstGeom>
          <a:solidFill>
            <a:schemeClr val="bg1"/>
          </a:solidFill>
          <a:ln>
            <a:solidFill>
              <a:srgbClr val="00B050"/>
            </a:solidFill>
          </a:ln>
        </p:spPr>
        <p:txBody>
          <a:bodyPr wrap="square">
            <a:spAutoFit/>
          </a:bodyPr>
          <a:lstStyle/>
          <a:p>
            <a:pPr lvl="0"/>
            <a:r>
              <a:rPr lang="zh-CN" altLang="en-US" sz="1800" b="1" dirty="0" smtClean="0"/>
              <a:t>在</a:t>
            </a:r>
            <a:r>
              <a:rPr lang="en-US" sz="1800" b="1" dirty="0" smtClean="0"/>
              <a:t>6502</a:t>
            </a:r>
            <a:r>
              <a:rPr lang="zh-CN" altLang="en-US" sz="1800" b="1" dirty="0" smtClean="0"/>
              <a:t>电气集中联锁电路中，完全利用继电电路判断道岔位置是否正确、进路是否空闲等条件，从而确定能否开放信号；信号开放后，利用继电电路锁闭与之相敌对的信号，并实现检查联锁条件，必要条件下及时关闭有关信号，保证行车安全。</a:t>
            </a:r>
            <a:endParaRPr lang="zh-CN" altLang="en-US" sz="1800" b="1" dirty="0"/>
          </a:p>
        </p:txBody>
      </p:sp>
      <p:sp>
        <p:nvSpPr>
          <p:cNvPr id="9" name="TextBox 8"/>
          <p:cNvSpPr txBox="1"/>
          <p:nvPr/>
        </p:nvSpPr>
        <p:spPr>
          <a:xfrm>
            <a:off x="477004" y="1743062"/>
            <a:ext cx="3500462"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1</a:t>
            </a:r>
            <a:r>
              <a:rPr lang="zh-CN" altLang="en-US" sz="2400" b="1" dirty="0" smtClean="0">
                <a:solidFill>
                  <a:srgbClr val="0070C0"/>
                </a:solidFill>
                <a:latin typeface="+mn-ea"/>
                <a:sym typeface="Arial" panose="020B0604020202020204" pitchFamily="34" charset="0"/>
              </a:rPr>
              <a:t>、作用</a:t>
            </a:r>
            <a:endParaRPr lang="zh-CN" altLang="en-US" sz="2400" b="1" dirty="0">
              <a:solidFill>
                <a:srgbClr val="0070C0"/>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right)">
                                      <p:cBhvr>
                                        <p:cTn id="12" dur="500"/>
                                        <p:tgtEl>
                                          <p:spTgt spid="7">
                                            <p:txEl>
                                              <p:pRg st="0" end="0"/>
                                            </p:txEl>
                                          </p:spTgt>
                                        </p:tgtEl>
                                      </p:cBhvr>
                                    </p:animEffect>
                                  </p:childTnLst>
                                </p:cTn>
                              </p:par>
                              <p:par>
                                <p:cTn id="13" presetID="22" presetClass="entr" presetSubtype="2"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wipe(right)">
                                      <p:cBhvr>
                                        <p:cTn id="15" dur="500"/>
                                        <p:tgtEl>
                                          <p:spTgt spid="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5284655"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2.1.6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继电器的作用及基本电路</a:t>
            </a:r>
            <a:endParaRPr lang="zh-CN" altLang="en-US" sz="2800" dirty="0"/>
          </a:p>
        </p:txBody>
      </p:sp>
      <p:sp>
        <p:nvSpPr>
          <p:cNvPr id="4" name="TextBox 3"/>
          <p:cNvSpPr txBox="1"/>
          <p:nvPr/>
        </p:nvSpPr>
        <p:spPr>
          <a:xfrm>
            <a:off x="548442" y="1457310"/>
            <a:ext cx="3500462"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2</a:t>
            </a:r>
            <a:r>
              <a:rPr lang="zh-CN" altLang="en-US" sz="2400" b="1" dirty="0" smtClean="0">
                <a:solidFill>
                  <a:srgbClr val="0070C0"/>
                </a:solidFill>
                <a:latin typeface="+mn-ea"/>
                <a:sym typeface="Arial" panose="020B0604020202020204" pitchFamily="34" charset="0"/>
              </a:rPr>
              <a:t>、基本电路</a:t>
            </a:r>
            <a:endParaRPr lang="zh-CN" altLang="en-US" sz="2400" b="1" dirty="0">
              <a:solidFill>
                <a:srgbClr val="0070C0"/>
              </a:solidFill>
              <a:latin typeface="+mn-ea"/>
            </a:endParaRPr>
          </a:p>
        </p:txBody>
      </p:sp>
      <p:pic>
        <p:nvPicPr>
          <p:cNvPr id="5" name="图片 4" descr="C:\Users\Administrator\AppData\Roaming\Tencent\Users\603359521\QQ\WinTemp\RichOle\TI_]Q}OG4NNHS1A[D~KX0Z8.png"/>
          <p:cNvPicPr/>
          <p:nvPr/>
        </p:nvPicPr>
        <p:blipFill>
          <a:blip r:embed="rId1" cstate="print"/>
          <a:srcRect/>
          <a:stretch>
            <a:fillRect/>
          </a:stretch>
        </p:blipFill>
        <p:spPr bwMode="auto">
          <a:xfrm>
            <a:off x="691318" y="2457442"/>
            <a:ext cx="5000625" cy="1118901"/>
          </a:xfrm>
          <a:prstGeom prst="rect">
            <a:avLst/>
          </a:prstGeom>
          <a:noFill/>
          <a:ln w="9525">
            <a:solidFill>
              <a:schemeClr val="bg1"/>
            </a:solidFill>
            <a:miter lim="800000"/>
            <a:headEnd/>
            <a:tailEnd/>
          </a:ln>
        </p:spPr>
      </p:pic>
      <p:pic>
        <p:nvPicPr>
          <p:cNvPr id="6" name="图片 5" descr="C:\Users\Administrator\AppData\Roaming\Tencent\Users\603359521\QQ\WinTemp\RichOle\I_F~T9)L@99DET(ABFH2@}7.png"/>
          <p:cNvPicPr/>
          <p:nvPr/>
        </p:nvPicPr>
        <p:blipFill>
          <a:blip r:embed="rId2" cstate="print"/>
          <a:srcRect/>
          <a:stretch>
            <a:fillRect/>
          </a:stretch>
        </p:blipFill>
        <p:spPr bwMode="auto">
          <a:xfrm>
            <a:off x="1548574" y="4529144"/>
            <a:ext cx="3171825" cy="2211705"/>
          </a:xfrm>
          <a:prstGeom prst="rect">
            <a:avLst/>
          </a:prstGeom>
          <a:noFill/>
          <a:ln w="9525">
            <a:solidFill>
              <a:schemeClr val="bg1"/>
            </a:solidFill>
            <a:miter lim="800000"/>
            <a:headEnd/>
            <a:tailEnd/>
          </a:ln>
        </p:spPr>
      </p:pic>
      <p:pic>
        <p:nvPicPr>
          <p:cNvPr id="7" name="图片 6" descr="C:\Users\Administrator\AppData\Roaming\Tencent\Users\603359521\QQ\WinTemp\RichOle\_T2B_[~KTG$XH)K1R8WY78N.png"/>
          <p:cNvPicPr/>
          <p:nvPr/>
        </p:nvPicPr>
        <p:blipFill>
          <a:blip r:embed="rId3" cstate="print"/>
          <a:srcRect/>
          <a:stretch>
            <a:fillRect/>
          </a:stretch>
        </p:blipFill>
        <p:spPr bwMode="auto">
          <a:xfrm>
            <a:off x="6692110" y="2386004"/>
            <a:ext cx="3771900" cy="1674693"/>
          </a:xfrm>
          <a:prstGeom prst="rect">
            <a:avLst/>
          </a:prstGeom>
          <a:noFill/>
          <a:ln w="9525">
            <a:solidFill>
              <a:schemeClr val="bg1"/>
            </a:solidFill>
            <a:miter lim="800000"/>
            <a:headEnd/>
            <a:tailEnd/>
          </a:ln>
        </p:spPr>
      </p:pic>
      <p:pic>
        <p:nvPicPr>
          <p:cNvPr id="8" name="图片 7" descr="C:\Users\Administrator\AppData\Roaming\Tencent\Users\603359521\QQ\WinTemp\RichOle\LK~HOXZ559JR2147SHZ]HP8.png"/>
          <p:cNvPicPr/>
          <p:nvPr/>
        </p:nvPicPr>
        <p:blipFill>
          <a:blip r:embed="rId4" cstate="print"/>
          <a:srcRect/>
          <a:stretch>
            <a:fillRect/>
          </a:stretch>
        </p:blipFill>
        <p:spPr bwMode="auto">
          <a:xfrm>
            <a:off x="6406358" y="4814896"/>
            <a:ext cx="4065662" cy="1676400"/>
          </a:xfrm>
          <a:prstGeom prst="rect">
            <a:avLst/>
          </a:prstGeom>
          <a:solidFill>
            <a:schemeClr val="bg1"/>
          </a:solidFill>
          <a:ln w="9525">
            <a:solidFill>
              <a:schemeClr val="bg1"/>
            </a:solidFill>
            <a:miter lim="800000"/>
            <a:headEnd/>
            <a:tailEnd/>
          </a:ln>
        </p:spPr>
      </p:pic>
      <p:sp>
        <p:nvSpPr>
          <p:cNvPr id="9" name="任意多边形 8"/>
          <p:cNvSpPr/>
          <p:nvPr/>
        </p:nvSpPr>
        <p:spPr>
          <a:xfrm>
            <a:off x="977070" y="4314830"/>
            <a:ext cx="9865217" cy="0"/>
          </a:xfrm>
          <a:custGeom>
            <a:avLst/>
            <a:gdLst>
              <a:gd name="connsiteX0" fmla="*/ 0 w 9865217"/>
              <a:gd name="connsiteY0" fmla="*/ 0 h 0"/>
              <a:gd name="connsiteX1" fmla="*/ 9865217 w 9865217"/>
              <a:gd name="connsiteY1" fmla="*/ 0 h 0"/>
            </a:gdLst>
            <a:ahLst/>
            <a:cxnLst>
              <a:cxn ang="0">
                <a:pos x="connsiteX0" y="connsiteY0"/>
              </a:cxn>
              <a:cxn ang="0">
                <a:pos x="connsiteX1" y="connsiteY1"/>
              </a:cxn>
            </a:cxnLst>
            <a:rect l="l" t="t" r="r" b="b"/>
            <a:pathLst>
              <a:path w="9865217">
                <a:moveTo>
                  <a:pt x="0" y="0"/>
                </a:moveTo>
                <a:lnTo>
                  <a:pt x="986521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任意多边形 9"/>
          <p:cNvSpPr/>
          <p:nvPr/>
        </p:nvSpPr>
        <p:spPr>
          <a:xfrm>
            <a:off x="6091707" y="2614411"/>
            <a:ext cx="0" cy="3773510"/>
          </a:xfrm>
          <a:custGeom>
            <a:avLst/>
            <a:gdLst>
              <a:gd name="connsiteX0" fmla="*/ 0 w 0"/>
              <a:gd name="connsiteY0" fmla="*/ 0 h 3773510"/>
              <a:gd name="connsiteX1" fmla="*/ 0 w 0"/>
              <a:gd name="connsiteY1" fmla="*/ 3773510 h 3773510"/>
            </a:gdLst>
            <a:ahLst/>
            <a:cxnLst>
              <a:cxn ang="0">
                <a:pos x="connsiteX0" y="connsiteY0"/>
              </a:cxn>
              <a:cxn ang="0">
                <a:pos x="connsiteX1" y="connsiteY1"/>
              </a:cxn>
            </a:cxnLst>
            <a:rect l="l" t="t" r="r" b="b"/>
            <a:pathLst>
              <a:path h="3773510">
                <a:moveTo>
                  <a:pt x="0" y="0"/>
                </a:moveTo>
                <a:lnTo>
                  <a:pt x="0" y="377351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TextBox 10"/>
          <p:cNvSpPr txBox="1"/>
          <p:nvPr/>
        </p:nvSpPr>
        <p:spPr>
          <a:xfrm>
            <a:off x="2548706" y="3814764"/>
            <a:ext cx="3500462" cy="461665"/>
          </a:xfrm>
          <a:prstGeom prst="rect">
            <a:avLst/>
          </a:prstGeom>
          <a:noFill/>
        </p:spPr>
        <p:txBody>
          <a:bodyPr wrap="square" rtlCol="0">
            <a:spAutoFit/>
          </a:bodyPr>
          <a:lstStyle/>
          <a:p>
            <a:pPr algn="r"/>
            <a:r>
              <a:rPr lang="zh-CN" altLang="en-US" sz="2400" b="1" dirty="0" smtClean="0">
                <a:solidFill>
                  <a:srgbClr val="0070C0"/>
                </a:solidFill>
                <a:latin typeface="+mn-ea"/>
              </a:rPr>
              <a:t>串联</a:t>
            </a:r>
            <a:endParaRPr lang="zh-CN" altLang="en-US" sz="2400" b="1" dirty="0">
              <a:solidFill>
                <a:srgbClr val="0070C0"/>
              </a:solidFill>
              <a:latin typeface="+mn-ea"/>
            </a:endParaRPr>
          </a:p>
        </p:txBody>
      </p:sp>
      <p:sp>
        <p:nvSpPr>
          <p:cNvPr id="12" name="TextBox 11"/>
          <p:cNvSpPr txBox="1"/>
          <p:nvPr/>
        </p:nvSpPr>
        <p:spPr>
          <a:xfrm>
            <a:off x="2548706" y="4386268"/>
            <a:ext cx="3500462" cy="461665"/>
          </a:xfrm>
          <a:prstGeom prst="rect">
            <a:avLst/>
          </a:prstGeom>
          <a:noFill/>
        </p:spPr>
        <p:txBody>
          <a:bodyPr wrap="square" rtlCol="0">
            <a:spAutoFit/>
          </a:bodyPr>
          <a:lstStyle/>
          <a:p>
            <a:pPr algn="r"/>
            <a:r>
              <a:rPr lang="zh-CN" altLang="en-US" sz="2400" b="1" dirty="0" smtClean="0">
                <a:solidFill>
                  <a:srgbClr val="0070C0"/>
                </a:solidFill>
                <a:latin typeface="+mn-ea"/>
              </a:rPr>
              <a:t>并联</a:t>
            </a:r>
            <a:endParaRPr lang="zh-CN" altLang="en-US" sz="2400" b="1" dirty="0">
              <a:solidFill>
                <a:srgbClr val="0070C0"/>
              </a:solidFill>
              <a:latin typeface="+mn-ea"/>
            </a:endParaRPr>
          </a:p>
        </p:txBody>
      </p:sp>
      <p:sp>
        <p:nvSpPr>
          <p:cNvPr id="13" name="TextBox 12"/>
          <p:cNvSpPr txBox="1"/>
          <p:nvPr/>
        </p:nvSpPr>
        <p:spPr>
          <a:xfrm>
            <a:off x="7406490" y="3814764"/>
            <a:ext cx="3500462" cy="461665"/>
          </a:xfrm>
          <a:prstGeom prst="rect">
            <a:avLst/>
          </a:prstGeom>
          <a:noFill/>
        </p:spPr>
        <p:txBody>
          <a:bodyPr wrap="square" rtlCol="0">
            <a:spAutoFit/>
          </a:bodyPr>
          <a:lstStyle/>
          <a:p>
            <a:pPr algn="r"/>
            <a:r>
              <a:rPr lang="zh-CN" altLang="en-US" sz="2400" b="1" dirty="0" smtClean="0">
                <a:solidFill>
                  <a:srgbClr val="0070C0"/>
                </a:solidFill>
                <a:latin typeface="+mn-ea"/>
              </a:rPr>
              <a:t>串并联</a:t>
            </a:r>
            <a:endParaRPr lang="zh-CN" altLang="en-US" sz="2400" b="1" dirty="0">
              <a:solidFill>
                <a:srgbClr val="0070C0"/>
              </a:solidFill>
              <a:latin typeface="+mn-ea"/>
            </a:endParaRPr>
          </a:p>
        </p:txBody>
      </p:sp>
      <p:sp>
        <p:nvSpPr>
          <p:cNvPr id="14" name="TextBox 13"/>
          <p:cNvSpPr txBox="1"/>
          <p:nvPr/>
        </p:nvSpPr>
        <p:spPr>
          <a:xfrm>
            <a:off x="7406490" y="4386268"/>
            <a:ext cx="3500462" cy="461665"/>
          </a:xfrm>
          <a:prstGeom prst="rect">
            <a:avLst/>
          </a:prstGeom>
          <a:noFill/>
        </p:spPr>
        <p:txBody>
          <a:bodyPr wrap="square" rtlCol="0">
            <a:spAutoFit/>
          </a:bodyPr>
          <a:lstStyle/>
          <a:p>
            <a:pPr algn="r"/>
            <a:r>
              <a:rPr lang="zh-CN" altLang="en-US" sz="2400" b="1" dirty="0" smtClean="0">
                <a:solidFill>
                  <a:srgbClr val="0070C0"/>
                </a:solidFill>
                <a:latin typeface="+mn-ea"/>
              </a:rPr>
              <a:t>自闭</a:t>
            </a:r>
            <a:endParaRPr lang="zh-CN" altLang="en-US" sz="2400" b="1" dirty="0">
              <a:solidFill>
                <a:srgbClr val="0070C0"/>
              </a:solidFill>
              <a:latin typeface="+mn-ea"/>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WOCRTEMP_ROC00"/>
          <p:cNvPicPr>
            <a:picLocks noChangeAspect="1" noChangeArrowheads="1"/>
          </p:cNvPicPr>
          <p:nvPr/>
        </p:nvPicPr>
        <p:blipFill>
          <a:blip r:embed="rId1">
            <a:lum bright="12000"/>
          </a:blip>
          <a:srcRect/>
          <a:stretch>
            <a:fillRect/>
          </a:stretch>
        </p:blipFill>
        <p:spPr bwMode="auto">
          <a:xfrm>
            <a:off x="2905896" y="2243128"/>
            <a:ext cx="7086600" cy="3368675"/>
          </a:xfrm>
          <a:prstGeom prst="rect">
            <a:avLst/>
          </a:prstGeom>
          <a:noFill/>
          <a:ln w="9525">
            <a:noFill/>
            <a:miter lim="800000"/>
            <a:headEnd/>
            <a:tailEnd/>
          </a:ln>
        </p:spPr>
      </p:pic>
      <p:sp>
        <p:nvSpPr>
          <p:cNvPr id="3" name="Rectangle 5"/>
          <p:cNvSpPr>
            <a:spLocks noChangeArrowheads="1"/>
          </p:cNvSpPr>
          <p:nvPr/>
        </p:nvSpPr>
        <p:spPr bwMode="auto">
          <a:xfrm>
            <a:off x="4263218" y="6100780"/>
            <a:ext cx="3084499" cy="477054"/>
          </a:xfrm>
          <a:prstGeom prst="rect">
            <a:avLst/>
          </a:prstGeom>
          <a:solidFill>
            <a:srgbClr val="D2ACF2"/>
          </a:solidFill>
          <a:ln w="9525">
            <a:noFill/>
            <a:miter lim="800000"/>
          </a:ln>
        </p:spPr>
        <p:txBody>
          <a:bodyPr wrap="none" anchor="ctr">
            <a:spAutoFit/>
          </a:bodyPr>
          <a:lstStyle/>
          <a:p>
            <a:r>
              <a:rPr lang="zh-CN" altLang="en-US" b="1" dirty="0" smtClean="0"/>
              <a:t>调车信号机</a:t>
            </a:r>
            <a:r>
              <a:rPr lang="zh-CN" altLang="en-US" b="1" dirty="0"/>
              <a:t>控制电路</a:t>
            </a:r>
            <a:endParaRPr lang="zh-CN" altLang="en-US" b="1" dirty="0"/>
          </a:p>
        </p:txBody>
      </p:sp>
      <p:sp>
        <p:nvSpPr>
          <p:cNvPr id="5" name="AutoShape 12"/>
          <p:cNvSpPr>
            <a:spLocks noChangeArrowheads="1"/>
          </p:cNvSpPr>
          <p:nvPr/>
        </p:nvSpPr>
        <p:spPr bwMode="auto">
          <a:xfrm flipV="1">
            <a:off x="0" y="2957508"/>
            <a:ext cx="3548838" cy="1266820"/>
          </a:xfrm>
          <a:prstGeom prst="wedgeEllipseCallout">
            <a:avLst>
              <a:gd name="adj1" fmla="val 44264"/>
              <a:gd name="adj2" fmla="val -130562"/>
            </a:avLst>
          </a:prstGeom>
          <a:solidFill>
            <a:srgbClr val="FFFF00"/>
          </a:solidFill>
          <a:ln w="9525">
            <a:solidFill>
              <a:schemeClr val="tx1"/>
            </a:solidFill>
            <a:miter lim="800000"/>
          </a:ln>
        </p:spPr>
        <p:txBody>
          <a:bodyPr rot="10800000"/>
          <a:lstStyle/>
          <a:p>
            <a:pPr algn="ctr"/>
            <a:r>
              <a:rPr lang="en-US" altLang="zh-CN" sz="1600" b="1"/>
              <a:t>XJ</a:t>
            </a:r>
            <a:r>
              <a:rPr lang="zh-CN" altLang="en-US" sz="1600" b="1"/>
              <a:t>表示为信号继电器</a:t>
            </a:r>
            <a:r>
              <a:rPr lang="en-US" altLang="zh-CN" sz="1600" b="1"/>
              <a:t>,Z </a:t>
            </a:r>
            <a:r>
              <a:rPr lang="zh-CN" altLang="en-US" sz="1600" b="1"/>
              <a:t>表示接收正极性闭塞信号，道岔动作直流电源</a:t>
            </a:r>
            <a:r>
              <a:rPr lang="en-US" altLang="zh-CN" sz="1600" b="1"/>
              <a:t>220</a:t>
            </a:r>
            <a:r>
              <a:rPr lang="zh-CN" altLang="en-US" sz="1600" b="1"/>
              <a:t>伏 </a:t>
            </a:r>
            <a:endParaRPr lang="zh-CN" altLang="en-US" sz="1600" b="1"/>
          </a:p>
          <a:p>
            <a:pPr algn="ctr"/>
            <a:endParaRPr lang="en-US" altLang="zh-CN" sz="1600"/>
          </a:p>
        </p:txBody>
      </p:sp>
      <p:sp>
        <p:nvSpPr>
          <p:cNvPr id="8" name="TextBox 7"/>
          <p:cNvSpPr txBox="1"/>
          <p:nvPr/>
        </p:nvSpPr>
        <p:spPr>
          <a:xfrm>
            <a:off x="548442" y="1385872"/>
            <a:ext cx="3500462" cy="461665"/>
          </a:xfrm>
          <a:prstGeom prst="rect">
            <a:avLst/>
          </a:prstGeom>
          <a:noFill/>
        </p:spPr>
        <p:txBody>
          <a:bodyPr wrap="square" rtlCol="0">
            <a:spAutoFit/>
          </a:bodyPr>
          <a:lstStyle/>
          <a:p>
            <a:r>
              <a:rPr lang="en-US" altLang="zh-CN" sz="2400" b="1" dirty="0" smtClean="0">
                <a:solidFill>
                  <a:srgbClr val="0070C0"/>
                </a:solidFill>
                <a:latin typeface="+mn-ea"/>
                <a:sym typeface="Arial" panose="020B0604020202020204" pitchFamily="34" charset="0"/>
              </a:rPr>
              <a:t>2</a:t>
            </a:r>
            <a:r>
              <a:rPr lang="zh-CN" altLang="en-US" sz="2400" b="1" dirty="0" smtClean="0">
                <a:solidFill>
                  <a:srgbClr val="0070C0"/>
                </a:solidFill>
                <a:latin typeface="+mn-ea"/>
                <a:sym typeface="Arial" panose="020B0604020202020204" pitchFamily="34" charset="0"/>
              </a:rPr>
              <a:t>、基本电路</a:t>
            </a:r>
            <a:endParaRPr lang="zh-CN" altLang="en-US" sz="2400" b="1" dirty="0">
              <a:solidFill>
                <a:srgbClr val="0070C0"/>
              </a:solidFill>
              <a:latin typeface="+mn-ea"/>
            </a:endParaRPr>
          </a:p>
        </p:txBody>
      </p:sp>
      <p:sp>
        <p:nvSpPr>
          <p:cNvPr id="9" name="矩形 8"/>
          <p:cNvSpPr/>
          <p:nvPr/>
        </p:nvSpPr>
        <p:spPr>
          <a:xfrm>
            <a:off x="1048508" y="314302"/>
            <a:ext cx="5284655"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2.1.6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继电器的作用及基本电路</a:t>
            </a:r>
            <a:endParaRPr lang="zh-CN" altLang="en-US" sz="2800" dirty="0"/>
          </a:p>
        </p:txBody>
      </p:sp>
      <p:sp>
        <p:nvSpPr>
          <p:cNvPr id="4" name="AutoShape 11"/>
          <p:cNvSpPr>
            <a:spLocks noChangeArrowheads="1"/>
          </p:cNvSpPr>
          <p:nvPr/>
        </p:nvSpPr>
        <p:spPr bwMode="auto">
          <a:xfrm>
            <a:off x="4191780" y="385740"/>
            <a:ext cx="5791200" cy="914400"/>
          </a:xfrm>
          <a:prstGeom prst="wedgeEllipseCallout">
            <a:avLst>
              <a:gd name="adj1" fmla="val -66287"/>
              <a:gd name="adj2" fmla="val 189618"/>
            </a:avLst>
          </a:prstGeom>
          <a:solidFill>
            <a:srgbClr val="A2FCC6"/>
          </a:solidFill>
          <a:ln w="9525">
            <a:solidFill>
              <a:schemeClr val="tx1"/>
            </a:solidFill>
            <a:miter lim="800000"/>
          </a:ln>
        </p:spPr>
        <p:txBody>
          <a:bodyPr/>
          <a:lstStyle/>
          <a:p>
            <a:pPr algn="ctr"/>
            <a:r>
              <a:rPr lang="en-US" altLang="zh-CN" sz="1600" b="1"/>
              <a:t>XJ</a:t>
            </a:r>
            <a:r>
              <a:rPr lang="zh-CN" altLang="en-US" sz="1600" b="1"/>
              <a:t>表示为信号继电器</a:t>
            </a:r>
            <a:r>
              <a:rPr lang="en-US" altLang="zh-CN" sz="1600" b="1"/>
              <a:t>,F </a:t>
            </a:r>
            <a:r>
              <a:rPr lang="zh-CN" altLang="en-US" sz="1600" b="1"/>
              <a:t>表示接收负极性闭塞信号，道岔动作直流电源</a:t>
            </a:r>
            <a:r>
              <a:rPr lang="en-US" altLang="zh-CN" sz="1600" b="1"/>
              <a:t>220</a:t>
            </a:r>
            <a:r>
              <a:rPr lang="zh-CN" altLang="en-US" sz="1600" b="1"/>
              <a:t>伏 </a:t>
            </a:r>
            <a:endParaRPr lang="zh-CN" altLang="en-US" sz="1600" b="1"/>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314302"/>
            <a:ext cx="6361873" cy="556500"/>
          </a:xfrm>
          <a:prstGeom prst="rect">
            <a:avLst/>
          </a:prstGeom>
        </p:spPr>
        <p:txBody>
          <a:bodyPr wrap="none" lIns="124398" tIns="62199" rIns="124398" bIns="62199">
            <a:spAutoFit/>
          </a:bodyPr>
          <a:lstStyle/>
          <a:p>
            <a:r>
              <a:rPr lang="en-US" altLang="zh-CN" sz="2800" b="1" dirty="0" smtClean="0">
                <a:latin typeface="微软雅黑" panose="020B0503020204020204" pitchFamily="34" charset="-122"/>
                <a:ea typeface="微软雅黑" panose="020B0503020204020204" pitchFamily="34" charset="-122"/>
                <a:sym typeface="Arial" panose="020B0604020202020204" pitchFamily="34" charset="0"/>
              </a:rPr>
              <a:t>2.1.7  </a:t>
            </a:r>
            <a:r>
              <a:rPr lang="zh-CN" altLang="en-US" sz="2800" b="1" dirty="0" smtClean="0">
                <a:latin typeface="微软雅黑" panose="020B0503020204020204" pitchFamily="34" charset="-122"/>
                <a:ea typeface="微软雅黑" panose="020B0503020204020204" pitchFamily="34" charset="-122"/>
                <a:sym typeface="Arial" panose="020B0604020202020204" pitchFamily="34" charset="0"/>
              </a:rPr>
              <a:t>信号继电器的故障处理（自学）</a:t>
            </a:r>
            <a:endParaRPr lang="zh-CN" altLang="en-US" sz="2800" dirty="0"/>
          </a:p>
        </p:txBody>
      </p:sp>
      <p:graphicFrame>
        <p:nvGraphicFramePr>
          <p:cNvPr id="4" name="表格 3"/>
          <p:cNvGraphicFramePr>
            <a:graphicFrameLocks noGrp="1"/>
          </p:cNvGraphicFramePr>
          <p:nvPr/>
        </p:nvGraphicFramePr>
        <p:xfrm>
          <a:off x="619880" y="1885938"/>
          <a:ext cx="11144328" cy="4839970"/>
        </p:xfrm>
        <a:graphic>
          <a:graphicData uri="http://schemas.openxmlformats.org/drawingml/2006/table">
            <a:tbl>
              <a:tblPr/>
              <a:tblGrid>
                <a:gridCol w="714380"/>
                <a:gridCol w="1643074"/>
                <a:gridCol w="8786874"/>
              </a:tblGrid>
              <a:tr h="305435">
                <a:tc>
                  <a:txBody>
                    <a:bodyPr/>
                    <a:lstStyle/>
                    <a:p>
                      <a:pPr algn="ctr">
                        <a:spcAft>
                          <a:spcPts val="0"/>
                        </a:spcAft>
                      </a:pPr>
                      <a:r>
                        <a:rPr lang="zh-CN" sz="1400" b="1" kern="100">
                          <a:latin typeface="Calibri" panose="020F0502020204030204"/>
                          <a:ea typeface="宋体" panose="02010600030101010101" pitchFamily="2" charset="-122"/>
                          <a:cs typeface="Times New Roman" panose="02020603050405020304"/>
                        </a:rPr>
                        <a:t>序号</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latin typeface="Calibri" panose="020F0502020204030204"/>
                          <a:ea typeface="宋体" panose="02010600030101010101" pitchFamily="2" charset="-122"/>
                          <a:cs typeface="Times New Roman" panose="02020603050405020304"/>
                        </a:rPr>
                        <a:t>故障</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latin typeface="Calibri" panose="020F0502020204030204"/>
                          <a:ea typeface="宋体" panose="02010600030101010101" pitchFamily="2" charset="-122"/>
                          <a:cs typeface="Times New Roman" panose="02020603050405020304"/>
                        </a:rPr>
                        <a:t>处理方法</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5615">
                <a:tc>
                  <a:txBody>
                    <a:bodyPr/>
                    <a:lstStyle/>
                    <a:p>
                      <a:pPr algn="ctr">
                        <a:spcAft>
                          <a:spcPts val="0"/>
                        </a:spcAft>
                      </a:pPr>
                      <a:r>
                        <a:rPr lang="en-US" sz="1400" kern="100">
                          <a:latin typeface="宋体" panose="02010600030101010101" pitchFamily="2" charset="-122"/>
                          <a:ea typeface="宋体" panose="02010600030101010101" pitchFamily="2" charset="-122"/>
                          <a:cs typeface="Times New Roman" panose="02020603050405020304"/>
                        </a:rPr>
                        <a:t>1</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kern="100">
                          <a:latin typeface="Calibri" panose="020F0502020204030204"/>
                          <a:ea typeface="宋体" panose="02010600030101010101" pitchFamily="2" charset="-122"/>
                          <a:cs typeface="Times New Roman" panose="02020603050405020304"/>
                        </a:rPr>
                        <a:t>继电器接点断线、脱焊、接插件接触不良故障的处理</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l">
                        <a:spcAft>
                          <a:spcPts val="0"/>
                        </a:spcAft>
                      </a:pPr>
                      <a:r>
                        <a:rPr lang="zh-CN" sz="1400" kern="100">
                          <a:latin typeface="Calibri" panose="020F0502020204030204"/>
                          <a:ea typeface="宋体" panose="02010600030101010101" pitchFamily="2" charset="-122"/>
                          <a:cs typeface="Times New Roman" panose="02020603050405020304"/>
                        </a:rPr>
                        <a:t>继电电路的下一步动作不能正常进行，表现为其他利用该接点作为励磁电路条件的继电器不能正常吸合或继电电路外送电压不能正常送出。</a:t>
                      </a:r>
                      <a:endParaRPr lang="zh-CN" sz="1400" kern="100">
                        <a:latin typeface="Calibri" panose="020F0502020204030204"/>
                        <a:ea typeface="宋体" panose="02010600030101010101" pitchFamily="2" charset="-122"/>
                        <a:cs typeface="Times New Roman" panose="02020603050405020304"/>
                      </a:endParaRPr>
                    </a:p>
                    <a:p>
                      <a:pPr indent="228600" algn="l">
                        <a:spcAft>
                          <a:spcPts val="0"/>
                        </a:spcAft>
                      </a:pPr>
                      <a:r>
                        <a:rPr lang="zh-CN" sz="1400" kern="100">
                          <a:latin typeface="Calibri" panose="020F0502020204030204"/>
                          <a:ea typeface="宋体" panose="02010600030101010101" pitchFamily="2" charset="-122"/>
                          <a:cs typeface="Times New Roman" panose="02020603050405020304"/>
                        </a:rPr>
                        <a:t>结合继电器电路图，借用正电或负电来查找中断点，查到某一继电器接点的前或后接点有电，而经过动接点后没电，证明该组接点接触不良，需要进行更换继电器试验；若更换后故障恢复，证明故障原因与该组接点相关，继电器需要送回检修分解检查。</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3300">
                <a:tc>
                  <a:txBody>
                    <a:bodyPr/>
                    <a:lstStyle/>
                    <a:p>
                      <a:pPr algn="ctr">
                        <a:spcAft>
                          <a:spcPts val="0"/>
                        </a:spcAft>
                      </a:pPr>
                      <a:r>
                        <a:rPr lang="en-US" sz="1400" kern="100">
                          <a:latin typeface="宋体" panose="02010600030101010101" pitchFamily="2" charset="-122"/>
                          <a:ea typeface="宋体" panose="02010600030101010101" pitchFamily="2" charset="-122"/>
                          <a:cs typeface="Times New Roman" panose="02020603050405020304"/>
                        </a:rPr>
                        <a:t>2</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kern="100">
                          <a:latin typeface="Calibri" panose="020F0502020204030204"/>
                          <a:ea typeface="宋体" panose="02010600030101010101" pitchFamily="2" charset="-122"/>
                          <a:cs typeface="Times New Roman" panose="02020603050405020304"/>
                        </a:rPr>
                        <a:t>继电器线圈断线导致不能正常吸合</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l">
                        <a:spcAft>
                          <a:spcPts val="0"/>
                        </a:spcAft>
                      </a:pPr>
                      <a:r>
                        <a:rPr lang="zh-CN" sz="1400" kern="100">
                          <a:latin typeface="Calibri" panose="020F0502020204030204"/>
                          <a:ea typeface="宋体" panose="02010600030101010101" pitchFamily="2" charset="-122"/>
                          <a:cs typeface="Times New Roman" panose="02020603050405020304"/>
                        </a:rPr>
                        <a:t>通常根据常看继电电路图，用万用表在继电器线圈两侧测试有无电压，若缺少正电或负电，为电路中某段断线或继电器接点接触不良等原因；若电压已经测到，证明继电器线圈有故障，需要更换继电器再试验；若更换后恢复，证明该继电器线圈故障。</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3955">
                <a:tc>
                  <a:txBody>
                    <a:bodyPr/>
                    <a:lstStyle/>
                    <a:p>
                      <a:pPr algn="ctr">
                        <a:spcAft>
                          <a:spcPts val="0"/>
                        </a:spcAft>
                      </a:pPr>
                      <a:r>
                        <a:rPr lang="en-US" sz="1400" kern="100">
                          <a:latin typeface="宋体" panose="02010600030101010101" pitchFamily="2" charset="-122"/>
                          <a:ea typeface="宋体" panose="02010600030101010101" pitchFamily="2" charset="-122"/>
                          <a:cs typeface="Times New Roman" panose="02020603050405020304"/>
                        </a:rPr>
                        <a:t>3</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kern="100">
                          <a:latin typeface="Calibri" panose="020F0502020204030204"/>
                          <a:ea typeface="宋体" panose="02010600030101010101" pitchFamily="2" charset="-122"/>
                          <a:cs typeface="Times New Roman" panose="02020603050405020304"/>
                        </a:rPr>
                        <a:t>继电器螺钉松脱导致的机械故障</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l">
                        <a:spcAft>
                          <a:spcPts val="0"/>
                        </a:spcAft>
                      </a:pPr>
                      <a:r>
                        <a:rPr lang="zh-CN" sz="1400" kern="100">
                          <a:latin typeface="Calibri" panose="020F0502020204030204"/>
                          <a:ea typeface="宋体" panose="02010600030101010101" pitchFamily="2" charset="-122"/>
                          <a:cs typeface="Times New Roman" panose="02020603050405020304"/>
                        </a:rPr>
                        <a:t>发生故障时，通过认真观察继电器就可以发现，若继电器已经发生歪斜多为螺钉松脱或继电器插入深度不够，可能是在检修或清洁时误碰导致，较容易发生的是继电器的接点组推杆断裂产生卡组，使电路中使用的接点不能正常接通或断开，导致继电电路的下一步动作不能正常进行。观察到继电器推杆断裂时，应及时更换。</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665">
                <a:tc>
                  <a:txBody>
                    <a:bodyPr/>
                    <a:lstStyle/>
                    <a:p>
                      <a:pPr algn="ctr">
                        <a:spcAft>
                          <a:spcPts val="0"/>
                        </a:spcAft>
                      </a:pPr>
                      <a:r>
                        <a:rPr lang="en-US" sz="1400" kern="100">
                          <a:latin typeface="宋体" panose="02010600030101010101" pitchFamily="2" charset="-122"/>
                          <a:ea typeface="宋体" panose="02010600030101010101" pitchFamily="2" charset="-122"/>
                          <a:cs typeface="Times New Roman" panose="02020603050405020304"/>
                        </a:rPr>
                        <a:t>4</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kern="100">
                          <a:latin typeface="Calibri" panose="020F0502020204030204"/>
                          <a:ea typeface="宋体" panose="02010600030101010101" pitchFamily="2" charset="-122"/>
                          <a:cs typeface="Times New Roman" panose="02020603050405020304"/>
                        </a:rPr>
                        <a:t>继电器时间特性不能满足要求</a:t>
                      </a:r>
                      <a:endParaRPr lang="zh-CN" sz="1400" kern="10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l">
                        <a:spcAft>
                          <a:spcPts val="0"/>
                        </a:spcAft>
                      </a:pPr>
                      <a:r>
                        <a:rPr lang="zh-CN" sz="1400" kern="100" dirty="0">
                          <a:latin typeface="Calibri" panose="020F0502020204030204"/>
                          <a:ea typeface="宋体" panose="02010600030101010101" pitchFamily="2" charset="-122"/>
                          <a:cs typeface="Times New Roman" panose="02020603050405020304"/>
                        </a:rPr>
                        <a:t>继电器时间特性变化主要发生在时间继电器和缓吸、缓放继电器上，处理此类故障通常需要结合继电器的时间特性，观察其动作时间是否满足要求，达不到要求的予以更换。</a:t>
                      </a:r>
                      <a:endParaRPr lang="zh-CN" sz="1400" kern="100" dirty="0">
                        <a:latin typeface="Calibri" panose="020F05020202040302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2409634" cy="523220"/>
          </a:xfrm>
          <a:prstGeom prst="rect">
            <a:avLst/>
          </a:prstGeom>
        </p:spPr>
        <p:txBody>
          <a:bodyPr wrap="none">
            <a:spAutoFit/>
          </a:bodyPr>
          <a:lstStyle/>
          <a:p>
            <a:pPr>
              <a:lnSpc>
                <a:spcPct val="100000"/>
              </a:lnSpc>
              <a:spcBef>
                <a:spcPct val="0"/>
              </a:spcBef>
              <a:buClrTx/>
              <a:buFontTx/>
              <a:buNone/>
            </a:pPr>
            <a:r>
              <a:rPr lang="zh-CN" altLang="en-US" sz="2800" b="1" dirty="0" smtClean="0">
                <a:solidFill>
                  <a:srgbClr val="000000"/>
                </a:solidFill>
                <a:latin typeface="微软雅黑" panose="020B0503020204020204" pitchFamily="34" charset="-122"/>
                <a:ea typeface="微软雅黑" panose="020B0503020204020204" pitchFamily="34" charset="-122"/>
              </a:rPr>
              <a:t>小 结 及 作 业</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grpSp>
        <p:nvGrpSpPr>
          <p:cNvPr id="3" name="组合 67"/>
          <p:cNvGrpSpPr/>
          <p:nvPr/>
        </p:nvGrpSpPr>
        <p:grpSpPr>
          <a:xfrm>
            <a:off x="762306" y="2406529"/>
            <a:ext cx="730914" cy="554400"/>
            <a:chOff x="4121950" y="4374105"/>
            <a:chExt cx="792000" cy="792000"/>
          </a:xfrm>
        </p:grpSpPr>
        <p:sp>
          <p:nvSpPr>
            <p:cNvPr id="8" name="椭圆 7"/>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Picture 4" descr="C:\Documents and Settings\Administrator\桌面\20100720220401202\open-source-icons\PNG\black\van.png"/>
            <p:cNvPicPr>
              <a:picLocks noChangeAspect="1" noChangeArrowheads="1"/>
            </p:cNvPicPr>
            <p:nvPr/>
          </p:nvPicPr>
          <p:blipFill>
            <a:blip r:embed="rId1">
              <a:lum bright="70000" contrast="-70000"/>
              <a:extLst>
                <a:ext uri="{28A0092B-C50C-407E-A947-70E740481C1C}">
                  <a14:useLocalDpi xmlns:a14="http://schemas.microsoft.com/office/drawing/2010/main" val="0"/>
                </a:ext>
              </a:extLst>
            </a:blip>
            <a:srcRect/>
            <a:stretch>
              <a:fillRect/>
            </a:stretch>
          </p:blipFill>
          <p:spPr bwMode="auto">
            <a:xfrm>
              <a:off x="4229628" y="4457697"/>
              <a:ext cx="607712" cy="607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组合 70"/>
          <p:cNvGrpSpPr/>
          <p:nvPr/>
        </p:nvGrpSpPr>
        <p:grpSpPr>
          <a:xfrm>
            <a:off x="762306" y="1406729"/>
            <a:ext cx="730914" cy="554400"/>
            <a:chOff x="5355175" y="2213865"/>
            <a:chExt cx="792000" cy="792000"/>
          </a:xfrm>
        </p:grpSpPr>
        <p:sp>
          <p:nvSpPr>
            <p:cNvPr id="11" name="椭圆 10"/>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Picture 6" descr="C:\Documents and Settings\Administrator\桌面\20100720220401202\open-source-icons\PNG\black\home.pn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组合 73"/>
          <p:cNvGrpSpPr/>
          <p:nvPr/>
        </p:nvGrpSpPr>
        <p:grpSpPr>
          <a:xfrm>
            <a:off x="762756" y="3403252"/>
            <a:ext cx="730914" cy="554400"/>
            <a:chOff x="2834895" y="2213865"/>
            <a:chExt cx="792000" cy="792000"/>
          </a:xfrm>
        </p:grpSpPr>
        <p:sp>
          <p:nvSpPr>
            <p:cNvPr id="14" name="椭圆 13"/>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Picture 7" descr="C:\Documents and Settings\Administrator\桌面\20100720220401202\open-source-icons\PNG\black\multi-agents.pn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2956701" y="2272076"/>
              <a:ext cx="576762" cy="576762"/>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1"/>
          <p:cNvSpPr txBox="1">
            <a:spLocks noChangeArrowheads="1"/>
          </p:cNvSpPr>
          <p:nvPr/>
        </p:nvSpPr>
        <p:spPr bwMode="auto">
          <a:xfrm flipH="1">
            <a:off x="2620144" y="3314698"/>
            <a:ext cx="2489113" cy="4616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安全型继电器</a:t>
            </a:r>
            <a:endParaRPr lang="en-US" altLang="zh-CN" b="1" kern="0" dirty="0">
              <a:solidFill>
                <a:srgbClr val="01AEEE"/>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flipV="1">
            <a:off x="1476686" y="3886214"/>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6" name="组合 79"/>
          <p:cNvGrpSpPr/>
          <p:nvPr/>
        </p:nvGrpSpPr>
        <p:grpSpPr>
          <a:xfrm>
            <a:off x="1274160" y="1413465"/>
            <a:ext cx="4576276" cy="481955"/>
            <a:chOff x="1240930" y="4146700"/>
            <a:chExt cx="1624473" cy="344254"/>
          </a:xfrm>
        </p:grpSpPr>
        <p:sp>
          <p:nvSpPr>
            <p:cNvPr id="19" name="TextBox 11"/>
            <p:cNvSpPr txBox="1">
              <a:spLocks noChangeArrowheads="1"/>
            </p:cNvSpPr>
            <p:nvPr/>
          </p:nvSpPr>
          <p:spPr bwMode="auto">
            <a:xfrm flipH="1">
              <a:off x="1349948" y="4146700"/>
              <a:ext cx="1515455" cy="32976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4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信号继电器的基本工作原理</a:t>
              </a:r>
              <a:endParaRPr lang="en-US" altLang="zh-CN" b="1" kern="0" dirty="0" smtClean="0">
                <a:solidFill>
                  <a:srgbClr val="01AEEE"/>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82"/>
          <p:cNvGrpSpPr/>
          <p:nvPr/>
        </p:nvGrpSpPr>
        <p:grpSpPr>
          <a:xfrm>
            <a:off x="1405698" y="2386004"/>
            <a:ext cx="5019761" cy="472004"/>
            <a:chOff x="1240930" y="4153807"/>
            <a:chExt cx="1599496" cy="337147"/>
          </a:xfrm>
        </p:grpSpPr>
        <p:sp>
          <p:nvSpPr>
            <p:cNvPr id="22" name="TextBox 11"/>
            <p:cNvSpPr txBox="1">
              <a:spLocks noChangeArrowheads="1"/>
            </p:cNvSpPr>
            <p:nvPr/>
          </p:nvSpPr>
          <p:spPr bwMode="auto">
            <a:xfrm flipH="1">
              <a:off x="1307726" y="4153807"/>
              <a:ext cx="1321747" cy="329762"/>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4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en-US" altLang="zh-CN" b="1" kern="0" dirty="0">
                <a:solidFill>
                  <a:srgbClr val="01AEEE"/>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0" name="竖卷形 39"/>
          <p:cNvSpPr/>
          <p:nvPr/>
        </p:nvSpPr>
        <p:spPr>
          <a:xfrm>
            <a:off x="7549366" y="1385872"/>
            <a:ext cx="3857652" cy="5214974"/>
          </a:xfrm>
          <a:prstGeom prst="verticalScroll">
            <a:avLst/>
          </a:prstGeom>
          <a:gradFill flip="none" rotWithShape="1">
            <a:gsLst>
              <a:gs pos="0">
                <a:srgbClr val="00AEEE">
                  <a:tint val="66000"/>
                  <a:satMod val="160000"/>
                </a:srgbClr>
              </a:gs>
              <a:gs pos="50000">
                <a:srgbClr val="00AEEE">
                  <a:tint val="44500"/>
                  <a:satMod val="160000"/>
                </a:srgbClr>
              </a:gs>
              <a:gs pos="100000">
                <a:srgbClr val="00AEEE">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9"/>
          <p:cNvSpPr>
            <a:spLocks noChangeArrowheads="1"/>
          </p:cNvSpPr>
          <p:nvPr/>
        </p:nvSpPr>
        <p:spPr bwMode="gray">
          <a:xfrm>
            <a:off x="9121002" y="1385872"/>
            <a:ext cx="1499128" cy="477054"/>
          </a:xfrm>
          <a:prstGeom prst="rect">
            <a:avLst/>
          </a:prstGeom>
          <a:noFill/>
          <a:ln w="9525">
            <a:noFill/>
            <a:miter lim="800000"/>
          </a:ln>
        </p:spPr>
        <p:txBody>
          <a:bodyPr wrap="none">
            <a:spAutoFit/>
          </a:bodyPr>
          <a:lstStyle/>
          <a:p>
            <a:pPr>
              <a:spcBef>
                <a:spcPct val="50000"/>
              </a:spcBef>
              <a:buClr>
                <a:srgbClr val="1F3F5F"/>
              </a:buClr>
            </a:pPr>
            <a:r>
              <a:rPr lang="zh-CN" altLang="en-US" b="1" dirty="0" smtClean="0">
                <a:solidFill>
                  <a:srgbClr val="FF0000"/>
                </a:solidFill>
                <a:latin typeface="微软雅黑" panose="020B0503020204020204" pitchFamily="34" charset="-122"/>
                <a:ea typeface="微软雅黑" panose="020B0503020204020204" pitchFamily="34" charset="-122"/>
              </a:rPr>
              <a:t>作       业</a:t>
            </a:r>
            <a:endParaRPr lang="en-US" altLang="zh-CN" b="1" dirty="0">
              <a:solidFill>
                <a:srgbClr val="FF0000"/>
              </a:solidFill>
              <a:latin typeface="微软雅黑" panose="020B0503020204020204" pitchFamily="34" charset="-122"/>
              <a:ea typeface="微软雅黑" panose="020B0503020204020204" pitchFamily="34" charset="-122"/>
            </a:endParaRPr>
          </a:p>
        </p:txBody>
      </p:sp>
      <p:sp>
        <p:nvSpPr>
          <p:cNvPr id="42" name="矩形 41"/>
          <p:cNvSpPr/>
          <p:nvPr/>
        </p:nvSpPr>
        <p:spPr>
          <a:xfrm>
            <a:off x="8049432" y="2743194"/>
            <a:ext cx="2857520" cy="923330"/>
          </a:xfrm>
          <a:prstGeom prst="rect">
            <a:avLst/>
          </a:prstGeom>
        </p:spPr>
        <p:txBody>
          <a:bodyPr wrap="square">
            <a:spAutoFit/>
          </a:bodyPr>
          <a:lstStyle/>
          <a:p>
            <a:pPr>
              <a:lnSpc>
                <a:spcPct val="150000"/>
              </a:lnSpc>
            </a:pPr>
            <a:r>
              <a:rPr lang="en-US" altLang="zh-CN" sz="1800" b="1" dirty="0" smtClean="0"/>
              <a:t>1.</a:t>
            </a:r>
            <a:r>
              <a:rPr lang="zh-CN" altLang="en-US" sz="1800" b="1" dirty="0" smtClean="0"/>
              <a:t>在教材中找出</a:t>
            </a:r>
            <a:r>
              <a:rPr lang="en-US" altLang="zh-CN" sz="1800" b="1" dirty="0" smtClean="0"/>
              <a:t>P54</a:t>
            </a:r>
            <a:r>
              <a:rPr lang="zh-CN" altLang="en-US" sz="1800" b="1" dirty="0" smtClean="0"/>
              <a:t>思考与练习答案，并做标注。</a:t>
            </a:r>
            <a:endParaRPr lang="zh-CN" altLang="en-US" sz="1800" b="1" dirty="0"/>
          </a:p>
        </p:txBody>
      </p:sp>
      <p:sp>
        <p:nvSpPr>
          <p:cNvPr id="43" name="矩形 42"/>
          <p:cNvSpPr/>
          <p:nvPr/>
        </p:nvSpPr>
        <p:spPr>
          <a:xfrm>
            <a:off x="8049432" y="4457706"/>
            <a:ext cx="2857520" cy="923330"/>
          </a:xfrm>
          <a:prstGeom prst="rect">
            <a:avLst/>
          </a:prstGeom>
        </p:spPr>
        <p:txBody>
          <a:bodyPr wrap="square">
            <a:spAutoFit/>
          </a:bodyPr>
          <a:lstStyle/>
          <a:p>
            <a:pPr>
              <a:lnSpc>
                <a:spcPct val="150000"/>
              </a:lnSpc>
            </a:pPr>
            <a:r>
              <a:rPr lang="en-US" altLang="zh-CN" sz="1800" b="1" dirty="0" smtClean="0"/>
              <a:t>2. </a:t>
            </a:r>
            <a:r>
              <a:rPr lang="zh-CN" altLang="en-US" sz="1800" b="1" dirty="0" smtClean="0"/>
              <a:t>预习</a:t>
            </a:r>
            <a:r>
              <a:rPr lang="en-US" altLang="zh-CN" sz="1800" b="1" dirty="0" smtClean="0"/>
              <a:t>P54</a:t>
            </a:r>
            <a:r>
              <a:rPr lang="zh-CN" altLang="en-US" sz="1800" b="1" dirty="0" smtClean="0"/>
              <a:t>技能训练</a:t>
            </a:r>
            <a:r>
              <a:rPr lang="en-US" altLang="zh-CN" sz="1800" b="1" dirty="0" smtClean="0"/>
              <a:t>1</a:t>
            </a:r>
            <a:r>
              <a:rPr lang="zh-CN" altLang="en-US" sz="1800" b="1" dirty="0" smtClean="0"/>
              <a:t>、</a:t>
            </a:r>
            <a:r>
              <a:rPr lang="en-US" altLang="zh-CN" sz="1800" b="1" dirty="0" smtClean="0"/>
              <a:t>P55</a:t>
            </a:r>
            <a:r>
              <a:rPr lang="zh-CN" altLang="en-US" sz="1800" b="1" dirty="0" smtClean="0"/>
              <a:t>技能训练</a:t>
            </a:r>
            <a:r>
              <a:rPr lang="en-US" altLang="zh-CN" sz="1800" b="1" dirty="0" smtClean="0"/>
              <a:t>2</a:t>
            </a:r>
            <a:r>
              <a:rPr lang="zh-CN" altLang="en-US" sz="1800" b="1" dirty="0" smtClean="0"/>
              <a:t> 。</a:t>
            </a:r>
            <a:endParaRPr lang="zh-CN" altLang="en-US" sz="1800" b="1" dirty="0"/>
          </a:p>
        </p:txBody>
      </p:sp>
      <p:grpSp>
        <p:nvGrpSpPr>
          <p:cNvPr id="10" name="组合 70"/>
          <p:cNvGrpSpPr/>
          <p:nvPr/>
        </p:nvGrpSpPr>
        <p:grpSpPr>
          <a:xfrm>
            <a:off x="750518" y="4314830"/>
            <a:ext cx="730914" cy="554400"/>
            <a:chOff x="5355175" y="2213865"/>
            <a:chExt cx="792000" cy="792000"/>
          </a:xfrm>
        </p:grpSpPr>
        <p:sp>
          <p:nvSpPr>
            <p:cNvPr id="27" name="椭圆 26"/>
            <p:cNvSpPr/>
            <p:nvPr/>
          </p:nvSpPr>
          <p:spPr>
            <a:xfrm>
              <a:off x="5355175" y="2213865"/>
              <a:ext cx="792000" cy="792000"/>
            </a:xfrm>
            <a:prstGeom prst="ellipse">
              <a:avLst/>
            </a:prstGeom>
            <a:gradFill flip="none" rotWithShape="1">
              <a:gsLst>
                <a:gs pos="67000">
                  <a:srgbClr val="005D8C"/>
                </a:gs>
                <a:gs pos="4000">
                  <a:srgbClr val="0095D0"/>
                </a:gs>
              </a:gsLst>
              <a:path path="circle">
                <a:fillToRect l="50000" t="50000" r="50000" b="50000"/>
              </a:path>
              <a:tileRect/>
            </a:gradFill>
            <a:ln w="19050">
              <a:noFill/>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8" name="Picture 6" descr="C:\Documents and Settings\Administrator\桌面\20100720220401202\open-source-icons\PNG\black\home.pn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384585" y="2231701"/>
              <a:ext cx="759844" cy="6301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组合 79"/>
          <p:cNvGrpSpPr/>
          <p:nvPr/>
        </p:nvGrpSpPr>
        <p:grpSpPr>
          <a:xfrm>
            <a:off x="1262372" y="4321566"/>
            <a:ext cx="4576276" cy="481955"/>
            <a:chOff x="1240930" y="4146700"/>
            <a:chExt cx="1624473" cy="344254"/>
          </a:xfrm>
        </p:grpSpPr>
        <p:sp>
          <p:nvSpPr>
            <p:cNvPr id="30" name="TextBox 11"/>
            <p:cNvSpPr txBox="1">
              <a:spLocks noChangeArrowheads="1"/>
            </p:cNvSpPr>
            <p:nvPr/>
          </p:nvSpPr>
          <p:spPr bwMode="auto">
            <a:xfrm flipH="1">
              <a:off x="1349948" y="4146700"/>
              <a:ext cx="1515455" cy="32976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交流二元继电器</a:t>
              </a:r>
              <a:endParaRPr lang="zh-CN" altLang="en-US" sz="2400" dirty="0"/>
            </a:p>
          </p:txBody>
        </p:sp>
        <p:cxnSp>
          <p:nvCxnSpPr>
            <p:cNvPr id="31" name="直接连接符 30"/>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2" name="组合 67"/>
          <p:cNvGrpSpPr/>
          <p:nvPr/>
        </p:nvGrpSpPr>
        <p:grpSpPr>
          <a:xfrm>
            <a:off x="762756" y="5335475"/>
            <a:ext cx="730914" cy="554400"/>
            <a:chOff x="4121950" y="4374105"/>
            <a:chExt cx="792000" cy="792000"/>
          </a:xfrm>
        </p:grpSpPr>
        <p:sp>
          <p:nvSpPr>
            <p:cNvPr id="33" name="椭圆 32"/>
            <p:cNvSpPr/>
            <p:nvPr/>
          </p:nvSpPr>
          <p:spPr>
            <a:xfrm>
              <a:off x="4121950" y="4374105"/>
              <a:ext cx="792000" cy="792000"/>
            </a:xfrm>
            <a:prstGeom prst="ellipse">
              <a:avLst/>
            </a:prstGeom>
            <a:gradFill flip="none" rotWithShape="1">
              <a:gsLst>
                <a:gs pos="14000">
                  <a:srgbClr val="89C921"/>
                </a:gs>
                <a:gs pos="70000">
                  <a:srgbClr val="0C7804"/>
                </a:gs>
                <a:gs pos="86000">
                  <a:srgbClr val="0C7804"/>
                </a:gs>
              </a:gsLst>
              <a:path path="circle">
                <a:fillToRect l="50000" t="50000" r="50000" b="50000"/>
              </a:path>
              <a:tileRect/>
            </a:gradFill>
            <a:ln w="1270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4" name="Picture 4" descr="C:\Documents and Settings\Administrator\桌面\20100720220401202\open-source-icons\PNG\black\van.png"/>
            <p:cNvPicPr>
              <a:picLocks noChangeAspect="1" noChangeArrowheads="1"/>
            </p:cNvPicPr>
            <p:nvPr/>
          </p:nvPicPr>
          <p:blipFill>
            <a:blip r:embed="rId1">
              <a:lum bright="70000" contrast="-70000"/>
              <a:extLst>
                <a:ext uri="{28A0092B-C50C-407E-A947-70E740481C1C}">
                  <a14:useLocalDpi xmlns:a14="http://schemas.microsoft.com/office/drawing/2010/main" val="0"/>
                </a:ext>
              </a:extLst>
            </a:blip>
            <a:srcRect/>
            <a:stretch>
              <a:fillRect/>
            </a:stretch>
          </p:blipFill>
          <p:spPr bwMode="auto">
            <a:xfrm>
              <a:off x="4229628" y="4457697"/>
              <a:ext cx="607712" cy="607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 name="组合 73"/>
          <p:cNvGrpSpPr/>
          <p:nvPr/>
        </p:nvGrpSpPr>
        <p:grpSpPr>
          <a:xfrm>
            <a:off x="763206" y="6332198"/>
            <a:ext cx="730914" cy="554400"/>
            <a:chOff x="2834895" y="2213865"/>
            <a:chExt cx="792000" cy="792000"/>
          </a:xfrm>
        </p:grpSpPr>
        <p:sp>
          <p:nvSpPr>
            <p:cNvPr id="36" name="椭圆 35"/>
            <p:cNvSpPr/>
            <p:nvPr/>
          </p:nvSpPr>
          <p:spPr>
            <a:xfrm>
              <a:off x="2834895" y="2213865"/>
              <a:ext cx="792000" cy="792000"/>
            </a:xfrm>
            <a:prstGeom prst="ellipse">
              <a:avLst/>
            </a:prstGeom>
            <a:gradFill flip="none" rotWithShape="1">
              <a:gsLst>
                <a:gs pos="64000">
                  <a:srgbClr val="C83C00"/>
                </a:gs>
                <a:gs pos="84000">
                  <a:srgbClr val="C83C00"/>
                </a:gs>
                <a:gs pos="7000">
                  <a:srgbClr val="FFC905"/>
                </a:gs>
              </a:gsLst>
              <a:path path="circle">
                <a:fillToRect l="50000" t="50000" r="50000" b="50000"/>
              </a:path>
              <a:tileRect/>
            </a:gradFill>
            <a:ln w="12700" cmpd="sng">
              <a:noFill/>
              <a:round/>
            </a:ln>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8" name="Picture 7" descr="C:\Documents and Settings\Administrator\桌面\20100720220401202\open-source-icons\PNG\black\multi-agents.pn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2956701" y="2272076"/>
              <a:ext cx="576762" cy="576762"/>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TextBox 11"/>
          <p:cNvSpPr txBox="1">
            <a:spLocks noChangeArrowheads="1"/>
          </p:cNvSpPr>
          <p:nvPr/>
        </p:nvSpPr>
        <p:spPr bwMode="auto">
          <a:xfrm flipH="1">
            <a:off x="2048640" y="6315094"/>
            <a:ext cx="4000528" cy="4616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1" dirty="0" smtClean="0">
                <a:latin typeface="微软雅黑" panose="020B0503020204020204" pitchFamily="34" charset="-122"/>
                <a:ea typeface="微软雅黑" panose="020B0503020204020204" pitchFamily="34" charset="-122"/>
                <a:sym typeface="Arial" panose="020B0604020202020204" pitchFamily="34" charset="0"/>
              </a:rPr>
              <a:t>继电器的作用及基本电路</a:t>
            </a:r>
            <a:endParaRPr lang="en-US" altLang="zh-CN" b="1" kern="0" dirty="0">
              <a:solidFill>
                <a:srgbClr val="01AEEE"/>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flipV="1">
            <a:off x="1477136" y="6815160"/>
            <a:ext cx="4857784" cy="806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5" name="组合 82"/>
          <p:cNvGrpSpPr/>
          <p:nvPr/>
        </p:nvGrpSpPr>
        <p:grpSpPr>
          <a:xfrm>
            <a:off x="1406148" y="5314950"/>
            <a:ext cx="5019761" cy="472010"/>
            <a:chOff x="1240930" y="4153803"/>
            <a:chExt cx="1599496" cy="337151"/>
          </a:xfrm>
        </p:grpSpPr>
        <p:sp>
          <p:nvSpPr>
            <p:cNvPr id="46" name="TextBox 11"/>
            <p:cNvSpPr txBox="1">
              <a:spLocks noChangeArrowheads="1"/>
            </p:cNvSpPr>
            <p:nvPr/>
          </p:nvSpPr>
          <p:spPr bwMode="auto">
            <a:xfrm flipH="1">
              <a:off x="1307726" y="4153803"/>
              <a:ext cx="1515455" cy="329762"/>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400" b="1" dirty="0" smtClean="0">
                  <a:latin typeface="微软雅黑" panose="020B0503020204020204" pitchFamily="34" charset="-122"/>
                  <a:ea typeface="微软雅黑" panose="020B0503020204020204" pitchFamily="34" charset="-122"/>
                  <a:sym typeface="Arial" panose="020B0604020202020204" pitchFamily="34" charset="0"/>
                </a:rPr>
                <a:t>名称、定位规定及图形符号</a:t>
              </a:r>
              <a:endParaRPr lang="en-US" altLang="zh-CN" b="1" kern="0" dirty="0">
                <a:solidFill>
                  <a:srgbClr val="01AEEE"/>
                </a:solidFill>
                <a:latin typeface="微软雅黑" panose="020B0503020204020204" pitchFamily="34" charset="-122"/>
                <a:ea typeface="微软雅黑" panose="020B0503020204020204" pitchFamily="34" charset="-122"/>
              </a:endParaRPr>
            </a:p>
          </p:txBody>
        </p:sp>
        <p:cxnSp>
          <p:nvCxnSpPr>
            <p:cNvPr id="47" name="直接连接符 46"/>
            <p:cNvCxnSpPr/>
            <p:nvPr/>
          </p:nvCxnSpPr>
          <p:spPr>
            <a:xfrm>
              <a:off x="1240930" y="4490954"/>
              <a:ext cx="1599496" cy="0"/>
            </a:xfrm>
            <a:prstGeom prst="line">
              <a:avLst/>
            </a:prstGeom>
            <a:ln w="1270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endParaRPr lang="en-US" altLang="zh-CN" sz="4900" b="1" dirty="0">
              <a:solidFill>
                <a:schemeClr val="bg1"/>
              </a:solidFill>
              <a:latin typeface="微软雅黑" panose="020B0503020204020204" pitchFamily="34" charset="-122"/>
              <a:ea typeface="微软雅黑" panose="020B0503020204020204" pitchFamily="34" charset="-122"/>
            </a:endParaRP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ln>
        </p:spPr>
        <p:txBody>
          <a:bodyPr wrap="square" lIns="124398" tIns="62199" rIns="124398" bIns="62199">
            <a:spAutoFit/>
          </a:bodyPr>
          <a:lstStyle/>
          <a:p>
            <a:pPr algn="dist">
              <a:defRPr/>
            </a:pPr>
            <a:r>
              <a:rPr lang="zh-CN" altLang="en-US" sz="1500" dirty="0">
                <a:solidFill>
                  <a:schemeClr val="bg1"/>
                </a:solidFill>
                <a:latin typeface="微软雅黑" panose="020B0503020204020204" pitchFamily="34" charset="-122"/>
                <a:ea typeface="微软雅黑" panose="020B0503020204020204" pitchFamily="34" charset="-122"/>
              </a:rPr>
              <a:t>谢谢聆听</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7"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8"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9"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panose="020F0502020204030204"/>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4"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5"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6"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7"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8"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9"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anose="020B0503020204020204" pitchFamily="34" charset="-122"/>
                <a:ea typeface="微软雅黑" panose="020B0503020204020204" pitchFamily="34" charset="-122"/>
              </a:rPr>
              <a:t>敬  请  批  评  指  正</a:t>
            </a:r>
            <a:endParaRPr lang="en-US" altLang="zh-CN" sz="4400" b="1" dirty="0" smtClean="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2.1.1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信号继电器的基本工作原理</a:t>
            </a:r>
            <a:endParaRPr lang="zh-CN" altLang="en-US" sz="2800" dirty="0">
              <a:solidFill>
                <a:srgbClr val="0070C0"/>
              </a:solidFill>
            </a:endParaRPr>
          </a:p>
        </p:txBody>
      </p:sp>
      <p:sp>
        <p:nvSpPr>
          <p:cNvPr id="4" name="矩形 3"/>
          <p:cNvSpPr/>
          <p:nvPr/>
        </p:nvSpPr>
        <p:spPr>
          <a:xfrm>
            <a:off x="334128" y="2457442"/>
            <a:ext cx="4643470" cy="3785652"/>
          </a:xfrm>
          <a:prstGeom prst="rect">
            <a:avLst/>
          </a:prstGeom>
          <a:ln w="28575">
            <a:solidFill>
              <a:srgbClr val="00AEEE"/>
            </a:solidFill>
            <a:prstDash val="dash"/>
          </a:ln>
        </p:spPr>
        <p:txBody>
          <a:bodyPr wrap="square">
            <a:spAutoFit/>
          </a:bodyPr>
          <a:lstStyle/>
          <a:p>
            <a:pPr marL="342900" indent="-342900">
              <a:lnSpc>
                <a:spcPct val="140000"/>
              </a:lnSpc>
              <a:spcBef>
                <a:spcPct val="20000"/>
              </a:spcBef>
            </a:pPr>
            <a:r>
              <a:rPr lang="en-US" altLang="zh-CN" sz="2400" b="1" dirty="0" smtClean="0">
                <a:solidFill>
                  <a:srgbClr val="FF0000"/>
                </a:solidFill>
                <a:latin typeface="+mn-ea"/>
              </a:rPr>
              <a:t>⑴ </a:t>
            </a:r>
            <a:r>
              <a:rPr lang="zh-CN" altLang="en-US" sz="2400" b="1" dirty="0" smtClean="0">
                <a:solidFill>
                  <a:srgbClr val="FF0000"/>
                </a:solidFill>
                <a:latin typeface="+mn-ea"/>
              </a:rPr>
              <a:t>线圈通电</a:t>
            </a:r>
            <a:r>
              <a:rPr lang="zh-CN" altLang="en-US" sz="2400" b="1" dirty="0" smtClean="0">
                <a:latin typeface="+mn-ea"/>
              </a:rPr>
              <a:t>→产生磁通→电磁吸引力→衔铁吸向铁心→衔铁带动动接点动作→</a:t>
            </a:r>
            <a:r>
              <a:rPr lang="zh-CN" altLang="en-US" sz="2400" b="1" dirty="0" smtClean="0">
                <a:solidFill>
                  <a:srgbClr val="FF0000"/>
                </a:solidFill>
                <a:latin typeface="+mn-ea"/>
              </a:rPr>
              <a:t>继电器励磁（吸起</a:t>
            </a:r>
            <a:r>
              <a:rPr lang="zh-CN" altLang="en-US" sz="2400" b="1" dirty="0" smtClean="0">
                <a:solidFill>
                  <a:srgbClr val="FF0000"/>
                </a:solidFill>
                <a:latin typeface="+mn-ea"/>
                <a:sym typeface="Wingdings" panose="05000000000000000000" pitchFamily="2" charset="2"/>
              </a:rPr>
              <a:t></a:t>
            </a:r>
            <a:r>
              <a:rPr lang="zh-CN" altLang="en-US" sz="2400" b="1" dirty="0" smtClean="0">
                <a:latin typeface="+mn-ea"/>
              </a:rPr>
              <a:t> ） </a:t>
            </a:r>
            <a:endParaRPr lang="en-US" altLang="zh-CN" sz="2400" b="1" dirty="0" smtClean="0">
              <a:latin typeface="+mn-ea"/>
            </a:endParaRPr>
          </a:p>
          <a:p>
            <a:pPr marL="342900" indent="-342900">
              <a:lnSpc>
                <a:spcPct val="140000"/>
              </a:lnSpc>
              <a:spcBef>
                <a:spcPct val="20000"/>
              </a:spcBef>
            </a:pPr>
            <a:r>
              <a:rPr lang="zh-CN" altLang="en-US" sz="2400" b="1" dirty="0" smtClean="0">
                <a:solidFill>
                  <a:srgbClr val="FF0000"/>
                </a:solidFill>
                <a:latin typeface="+mn-ea"/>
              </a:rPr>
              <a:t>⑵ 线圈断电</a:t>
            </a:r>
            <a:r>
              <a:rPr lang="zh-CN" altLang="en-US" sz="2400" b="1" dirty="0" smtClean="0">
                <a:latin typeface="+mn-ea"/>
              </a:rPr>
              <a:t>→吸引力下降→衔铁依靠重力落下→</a:t>
            </a:r>
            <a:r>
              <a:rPr lang="zh-CN" altLang="en-US" sz="2400" b="1" dirty="0" smtClean="0">
                <a:solidFill>
                  <a:srgbClr val="FF0000"/>
                </a:solidFill>
                <a:latin typeface="+mn-ea"/>
              </a:rPr>
              <a:t>继电器失磁（落下</a:t>
            </a:r>
            <a:r>
              <a:rPr lang="zh-CN" altLang="en-US" sz="2400" b="1" dirty="0" smtClean="0">
                <a:solidFill>
                  <a:srgbClr val="FF0000"/>
                </a:solidFill>
                <a:latin typeface="+mn-ea"/>
                <a:sym typeface="Wingdings" panose="05000000000000000000" pitchFamily="2" charset="2"/>
              </a:rPr>
              <a:t></a:t>
            </a:r>
            <a:r>
              <a:rPr lang="zh-CN" altLang="en-US" sz="2400" b="1" dirty="0" smtClean="0">
                <a:latin typeface="+mn-ea"/>
              </a:rPr>
              <a:t> ）</a:t>
            </a:r>
            <a:endParaRPr lang="zh-CN" altLang="en-US" sz="2400" b="1" dirty="0">
              <a:solidFill>
                <a:schemeClr val="tx2"/>
              </a:solidFill>
              <a:latin typeface="+mn-ea"/>
            </a:endParaRPr>
          </a:p>
        </p:txBody>
      </p:sp>
      <p:sp>
        <p:nvSpPr>
          <p:cNvPr id="5" name="燕尾形 4"/>
          <p:cNvSpPr/>
          <p:nvPr/>
        </p:nvSpPr>
        <p:spPr>
          <a:xfrm>
            <a:off x="762756" y="1600186"/>
            <a:ext cx="500066"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1191384" y="1600186"/>
            <a:ext cx="500066"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TextBox 6"/>
          <p:cNvSpPr txBox="1"/>
          <p:nvPr/>
        </p:nvSpPr>
        <p:spPr>
          <a:xfrm>
            <a:off x="1762888" y="1600186"/>
            <a:ext cx="2071702" cy="461665"/>
          </a:xfrm>
          <a:prstGeom prst="rect">
            <a:avLst/>
          </a:prstGeom>
          <a:noFill/>
        </p:spPr>
        <p:txBody>
          <a:bodyPr wrap="square" rtlCol="0">
            <a:spAutoFit/>
          </a:bodyPr>
          <a:lstStyle/>
          <a:p>
            <a:r>
              <a:rPr lang="zh-CN" altLang="en-US" sz="2400" b="1" dirty="0" smtClean="0"/>
              <a:t>工作原理总结</a:t>
            </a:r>
            <a:endParaRPr lang="zh-CN" altLang="en-US" sz="2400" b="1" dirty="0"/>
          </a:p>
        </p:txBody>
      </p:sp>
      <p:pic>
        <p:nvPicPr>
          <p:cNvPr id="9" name="Picture 13"/>
          <p:cNvPicPr>
            <a:picLocks noChangeAspect="1" noChangeArrowheads="1"/>
          </p:cNvPicPr>
          <p:nvPr/>
        </p:nvPicPr>
        <p:blipFill>
          <a:blip r:embed="rId1"/>
          <a:srcRect/>
          <a:stretch>
            <a:fillRect/>
          </a:stretch>
        </p:blipFill>
        <p:spPr bwMode="auto">
          <a:xfrm>
            <a:off x="7692242" y="4314830"/>
            <a:ext cx="3516377" cy="2477447"/>
          </a:xfrm>
          <a:prstGeom prst="rect">
            <a:avLst/>
          </a:prstGeom>
          <a:noFill/>
          <a:ln w="9525">
            <a:noFill/>
            <a:miter lim="800000"/>
            <a:headEnd/>
            <a:tailEnd/>
          </a:ln>
        </p:spPr>
      </p:pic>
      <p:pic>
        <p:nvPicPr>
          <p:cNvPr id="10" name="Picture 14"/>
          <p:cNvPicPr>
            <a:picLocks noChangeAspect="1" noChangeArrowheads="1"/>
          </p:cNvPicPr>
          <p:nvPr/>
        </p:nvPicPr>
        <p:blipFill>
          <a:blip r:embed="rId2"/>
          <a:srcRect/>
          <a:stretch>
            <a:fillRect/>
          </a:stretch>
        </p:blipFill>
        <p:spPr bwMode="auto">
          <a:xfrm>
            <a:off x="7763680" y="1457310"/>
            <a:ext cx="3276624" cy="2477447"/>
          </a:xfrm>
          <a:prstGeom prst="rect">
            <a:avLst/>
          </a:prstGeom>
          <a:noFill/>
          <a:ln w="9525">
            <a:noFill/>
            <a:miter lim="800000"/>
            <a:headEnd/>
            <a:tailEnd/>
          </a:ln>
        </p:spPr>
      </p:pic>
      <p:sp>
        <p:nvSpPr>
          <p:cNvPr id="11" name="燕尾形 10"/>
          <p:cNvSpPr/>
          <p:nvPr/>
        </p:nvSpPr>
        <p:spPr>
          <a:xfrm>
            <a:off x="5763416" y="2243128"/>
            <a:ext cx="448335"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燕尾形 11"/>
          <p:cNvSpPr/>
          <p:nvPr/>
        </p:nvSpPr>
        <p:spPr>
          <a:xfrm>
            <a:off x="6192044" y="2243128"/>
            <a:ext cx="448335"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TextBox 12"/>
          <p:cNvSpPr txBox="1"/>
          <p:nvPr/>
        </p:nvSpPr>
        <p:spPr>
          <a:xfrm>
            <a:off x="6763548" y="2243128"/>
            <a:ext cx="1000132" cy="461665"/>
          </a:xfrm>
          <a:prstGeom prst="rect">
            <a:avLst/>
          </a:prstGeom>
          <a:noFill/>
        </p:spPr>
        <p:txBody>
          <a:bodyPr wrap="square" rtlCol="0">
            <a:spAutoFit/>
          </a:bodyPr>
          <a:lstStyle/>
          <a:p>
            <a:r>
              <a:rPr lang="zh-CN" altLang="en-US" sz="2400" b="1" dirty="0" smtClean="0"/>
              <a:t>举例</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1" grpId="0" animBg="1"/>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srcRect/>
          <a:stretch>
            <a:fillRect/>
          </a:stretch>
        </p:blipFill>
        <p:spPr bwMode="auto">
          <a:xfrm>
            <a:off x="4906160" y="2386004"/>
            <a:ext cx="6572296" cy="3929090"/>
          </a:xfrm>
          <a:prstGeom prst="rect">
            <a:avLst/>
          </a:prstGeom>
          <a:noFill/>
          <a:ln w="9525">
            <a:noFill/>
            <a:miter lim="800000"/>
            <a:headEnd/>
            <a:tailEnd/>
          </a:ln>
          <a:effectLst/>
        </p:spPr>
      </p:pic>
      <p:sp>
        <p:nvSpPr>
          <p:cNvPr id="4" name="矩形 3"/>
          <p:cNvSpPr/>
          <p:nvPr/>
        </p:nvSpPr>
        <p:spPr>
          <a:xfrm>
            <a:off x="977070" y="314302"/>
            <a:ext cx="5643728"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2.1.1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信号继电器的基本工作原理</a:t>
            </a:r>
            <a:endParaRPr lang="zh-CN" altLang="en-US" sz="2800" dirty="0">
              <a:solidFill>
                <a:srgbClr val="0070C0"/>
              </a:solidFill>
            </a:endParaRPr>
          </a:p>
        </p:txBody>
      </p:sp>
      <p:sp>
        <p:nvSpPr>
          <p:cNvPr id="5" name="燕尾形 4"/>
          <p:cNvSpPr/>
          <p:nvPr/>
        </p:nvSpPr>
        <p:spPr>
          <a:xfrm>
            <a:off x="548442" y="2100252"/>
            <a:ext cx="448335"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977070" y="2100252"/>
            <a:ext cx="448335" cy="500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TextBox 6"/>
          <p:cNvSpPr txBox="1"/>
          <p:nvPr/>
        </p:nvSpPr>
        <p:spPr>
          <a:xfrm>
            <a:off x="1548574" y="2100252"/>
            <a:ext cx="3143272" cy="461665"/>
          </a:xfrm>
          <a:prstGeom prst="rect">
            <a:avLst/>
          </a:prstGeom>
          <a:noFill/>
        </p:spPr>
        <p:txBody>
          <a:bodyPr wrap="square" rtlCol="0">
            <a:spAutoFit/>
          </a:bodyPr>
          <a:lstStyle/>
          <a:p>
            <a:r>
              <a:rPr lang="zh-CN" altLang="en-US" sz="2400" b="1" dirty="0" smtClean="0"/>
              <a:t>应用（小组讨论环节）</a:t>
            </a:r>
            <a:endParaRPr lang="zh-CN" altLang="en-US" sz="2400" b="1" dirty="0"/>
          </a:p>
        </p:txBody>
      </p:sp>
      <p:sp>
        <p:nvSpPr>
          <p:cNvPr id="8" name="TextBox 7"/>
          <p:cNvSpPr txBox="1"/>
          <p:nvPr/>
        </p:nvSpPr>
        <p:spPr>
          <a:xfrm>
            <a:off x="6906424" y="6386532"/>
            <a:ext cx="3500462" cy="461665"/>
          </a:xfrm>
          <a:prstGeom prst="rect">
            <a:avLst/>
          </a:prstGeom>
          <a:noFill/>
        </p:spPr>
        <p:txBody>
          <a:bodyPr wrap="square" rtlCol="0">
            <a:spAutoFit/>
          </a:bodyPr>
          <a:lstStyle/>
          <a:p>
            <a:pPr algn="ctr"/>
            <a:r>
              <a:rPr lang="zh-CN" altLang="en-US" sz="2400" b="1" dirty="0" smtClean="0"/>
              <a:t>水位自动报警装置</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wipe(up)">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graphicFrame>
        <p:nvGraphicFramePr>
          <p:cNvPr id="4" name="表格 3"/>
          <p:cNvGraphicFramePr>
            <a:graphicFrameLocks noGrp="1"/>
          </p:cNvGraphicFramePr>
          <p:nvPr/>
        </p:nvGraphicFramePr>
        <p:xfrm>
          <a:off x="1191385" y="1242996"/>
          <a:ext cx="10930013" cy="5672151"/>
        </p:xfrm>
        <a:graphic>
          <a:graphicData uri="http://schemas.openxmlformats.org/drawingml/2006/table">
            <a:tbl>
              <a:tblPr/>
              <a:tblGrid>
                <a:gridCol w="1331221"/>
                <a:gridCol w="3828289"/>
                <a:gridCol w="3122861"/>
                <a:gridCol w="2647642"/>
              </a:tblGrid>
              <a:tr h="353193">
                <a:tc>
                  <a:txBody>
                    <a:bodyPr/>
                    <a:lstStyle/>
                    <a:p>
                      <a:pPr algn="ctr">
                        <a:spcAft>
                          <a:spcPts val="0"/>
                        </a:spcAft>
                      </a:pPr>
                      <a:r>
                        <a:rPr lang="zh-CN" sz="1400" b="1" kern="100" dirty="0">
                          <a:latin typeface="Calibri" panose="020F0502020204030204"/>
                          <a:ea typeface="宋体" panose="02010600030101010101" pitchFamily="2" charset="-122"/>
                          <a:cs typeface="Times New Roman" panose="02020603050405020304"/>
                        </a:rPr>
                        <a:t>名称</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r>
                        <a:rPr lang="zh-CN" sz="1400" b="1" kern="100">
                          <a:latin typeface="Calibri" panose="020F0502020204030204"/>
                          <a:ea typeface="宋体" panose="02010600030101010101" pitchFamily="2" charset="-122"/>
                          <a:cs typeface="Times New Roman" panose="02020603050405020304"/>
                        </a:rPr>
                        <a:t>基本原理</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r>
                        <a:rPr lang="zh-CN" sz="1400" b="1" kern="100">
                          <a:latin typeface="Calibri" panose="020F0502020204030204"/>
                          <a:ea typeface="宋体" panose="02010600030101010101" pitchFamily="2" charset="-122"/>
                          <a:cs typeface="Times New Roman" panose="02020603050405020304"/>
                        </a:rPr>
                        <a:t>示例图片</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r>
                        <a:rPr lang="zh-CN" sz="1400" b="1" kern="100">
                          <a:latin typeface="Calibri" panose="020F0502020204030204"/>
                          <a:ea typeface="宋体" panose="02010600030101010101" pitchFamily="2" charset="-122"/>
                          <a:cs typeface="Times New Roman" panose="02020603050405020304"/>
                        </a:rPr>
                        <a:t>应用</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1259161">
                <a:tc>
                  <a:txBody>
                    <a:bodyPr/>
                    <a:lstStyle/>
                    <a:p>
                      <a:pPr algn="ctr">
                        <a:spcAft>
                          <a:spcPts val="0"/>
                        </a:spcAft>
                      </a:pPr>
                      <a:r>
                        <a:rPr lang="zh-CN" sz="1400" b="1" kern="100" dirty="0">
                          <a:latin typeface="Calibri" panose="020F0502020204030204"/>
                          <a:ea typeface="宋体" panose="02010600030101010101" pitchFamily="2" charset="-122"/>
                          <a:cs typeface="Times New Roman" panose="02020603050405020304"/>
                        </a:rPr>
                        <a:t>电磁继电器</a:t>
                      </a:r>
                      <a:endParaRPr lang="zh-CN" sz="1400" b="1"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just">
                        <a:spcAft>
                          <a:spcPts val="0"/>
                        </a:spcAft>
                      </a:pPr>
                      <a:r>
                        <a:rPr lang="zh-CN" sz="1400" kern="100">
                          <a:latin typeface="Calibri" panose="020F0502020204030204"/>
                          <a:ea typeface="宋体" panose="02010600030101010101" pitchFamily="2" charset="-122"/>
                          <a:cs typeface="Times New Roman" panose="02020603050405020304"/>
                        </a:rPr>
                        <a:t>利用通过线圈产生的磁场来实现动作的继电器</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endParaRPr lang="en-US" sz="1400" kern="0" dirty="0">
                        <a:latin typeface="宋体" panose="02010600030101010101" pitchFamily="2" charset="-122"/>
                        <a:ea typeface="宋体" panose="02010600030101010101" pitchFamily="2" charset="-122"/>
                        <a:cs typeface="宋体" panose="02010600030101010101" pitchFamily="2" charset="-122"/>
                      </a:endParaRPr>
                    </a:p>
                    <a:p>
                      <a:pPr algn="l">
                        <a:spcAft>
                          <a:spcPts val="0"/>
                        </a:spcAft>
                      </a:pPr>
                      <a:r>
                        <a:rPr lang="en-US" sz="1400" kern="100" dirty="0" smtClean="0">
                          <a:latin typeface="宋体" panose="02010600030101010101" pitchFamily="2" charset="-122"/>
                          <a:ea typeface="宋体" panose="02010600030101010101" pitchFamily="2" charset="-122"/>
                          <a:cs typeface="Times New Roman" panose="02020603050405020304"/>
                        </a:rPr>
                        <a:t>JWXC-1700</a:t>
                      </a:r>
                      <a:endParaRPr lang="en-US" sz="1400" kern="100" dirty="0" smtClean="0">
                        <a:latin typeface="宋体" panose="02010600030101010101" pitchFamily="2" charset="-122"/>
                        <a:ea typeface="宋体" panose="02010600030101010101" pitchFamily="2" charset="-122"/>
                        <a:cs typeface="Times New Roman" panose="02020603050405020304"/>
                      </a:endParaRPr>
                    </a:p>
                    <a:p>
                      <a:pPr algn="l">
                        <a:spcAft>
                          <a:spcPts val="0"/>
                        </a:spcAft>
                      </a:pPr>
                      <a:r>
                        <a:rPr lang="zh-CN" sz="1400" kern="100" dirty="0" smtClean="0">
                          <a:latin typeface="Calibri" panose="020F0502020204030204"/>
                          <a:ea typeface="宋体" panose="02010600030101010101" pitchFamily="2" charset="-122"/>
                          <a:cs typeface="Times New Roman" panose="02020603050405020304"/>
                        </a:rPr>
                        <a:t>型</a:t>
                      </a:r>
                      <a:r>
                        <a:rPr lang="zh-CN" sz="1400" kern="100" dirty="0">
                          <a:latin typeface="Calibri" panose="020F0502020204030204"/>
                          <a:ea typeface="宋体" panose="02010600030101010101" pitchFamily="2" charset="-122"/>
                          <a:cs typeface="Times New Roman" panose="02020603050405020304"/>
                        </a:rPr>
                        <a:t>无极继电器</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r>
                        <a:rPr lang="zh-CN" sz="1400" kern="100">
                          <a:latin typeface="Calibri" panose="020F0502020204030204"/>
                          <a:ea typeface="宋体" panose="02010600030101010101" pitchFamily="2" charset="-122"/>
                          <a:cs typeface="Times New Roman" panose="02020603050405020304"/>
                        </a:rPr>
                        <a:t>计算机联锁系统接口电路</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1394327">
                <a:tc>
                  <a:txBody>
                    <a:bodyPr/>
                    <a:lstStyle/>
                    <a:p>
                      <a:pPr algn="ctr">
                        <a:spcAft>
                          <a:spcPts val="0"/>
                        </a:spcAft>
                      </a:pPr>
                      <a:r>
                        <a:rPr lang="zh-CN" sz="1400" b="1" kern="100" dirty="0">
                          <a:latin typeface="Calibri" panose="020F0502020204030204"/>
                          <a:ea typeface="宋体" panose="02010600030101010101" pitchFamily="2" charset="-122"/>
                          <a:cs typeface="Times New Roman" panose="02020603050405020304"/>
                        </a:rPr>
                        <a:t>感应继电器</a:t>
                      </a:r>
                      <a:endParaRPr lang="zh-CN" sz="1400" b="1"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just">
                        <a:spcAft>
                          <a:spcPts val="0"/>
                        </a:spcAft>
                      </a:pPr>
                      <a:r>
                        <a:rPr lang="zh-CN" sz="1400" kern="100">
                          <a:latin typeface="Calibri" panose="020F0502020204030204"/>
                          <a:ea typeface="宋体" panose="02010600030101010101" pitchFamily="2" charset="-122"/>
                          <a:cs typeface="Times New Roman" panose="02020603050405020304"/>
                        </a:rPr>
                        <a:t>利用电流通过线圈产生的交变磁场与其翼板中的另一交变磁场感应的电流相互作用，使翼板转动，带动接点动作的继电器</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endParaRPr lang="en-US" sz="1400" kern="100" dirty="0">
                        <a:solidFill>
                          <a:srgbClr val="464646"/>
                        </a:solidFill>
                        <a:latin typeface="Verdana" panose="020B0604030504040204"/>
                        <a:ea typeface="宋体" panose="02010600030101010101" pitchFamily="2" charset="-122"/>
                        <a:cs typeface="Times New Roman" panose="02020603050405020304"/>
                      </a:endParaRPr>
                    </a:p>
                    <a:p>
                      <a:pPr marR="191135" algn="l">
                        <a:spcAft>
                          <a:spcPts val="0"/>
                        </a:spcAft>
                      </a:pPr>
                      <a:r>
                        <a:rPr lang="en-US" sz="1400" kern="100" dirty="0" smtClean="0">
                          <a:latin typeface="宋体" panose="02010600030101010101" pitchFamily="2" charset="-122"/>
                          <a:ea typeface="宋体" panose="02010600030101010101" pitchFamily="2" charset="-122"/>
                          <a:cs typeface="Times New Roman" panose="02020603050405020304"/>
                        </a:rPr>
                        <a:t>JRJC1-70/240</a:t>
                      </a:r>
                      <a:endParaRPr lang="en-US" sz="1400" kern="100" dirty="0" smtClean="0">
                        <a:latin typeface="宋体" panose="02010600030101010101" pitchFamily="2" charset="-122"/>
                        <a:ea typeface="宋体" panose="02010600030101010101" pitchFamily="2" charset="-122"/>
                        <a:cs typeface="Times New Roman" panose="02020603050405020304"/>
                      </a:endParaRPr>
                    </a:p>
                    <a:p>
                      <a:pPr marR="191135" algn="l">
                        <a:spcAft>
                          <a:spcPts val="0"/>
                        </a:spcAft>
                      </a:pPr>
                      <a:r>
                        <a:rPr lang="zh-CN" sz="1400" kern="100" dirty="0" smtClean="0">
                          <a:latin typeface="Calibri" panose="020F0502020204030204"/>
                          <a:ea typeface="宋体" panose="02010600030101010101" pitchFamily="2" charset="-122"/>
                          <a:cs typeface="Times New Roman" panose="02020603050405020304"/>
                        </a:rPr>
                        <a:t>交流二元二位继电器</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r>
                        <a:rPr lang="zh-CN" sz="1400" kern="100" dirty="0">
                          <a:latin typeface="Calibri" panose="020F0502020204030204"/>
                          <a:ea typeface="宋体" panose="02010600030101010101" pitchFamily="2" charset="-122"/>
                          <a:cs typeface="Times New Roman" panose="02020603050405020304"/>
                        </a:rPr>
                        <a:t>相敏轨道电路</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1252450">
                <a:tc>
                  <a:txBody>
                    <a:bodyPr/>
                    <a:lstStyle/>
                    <a:p>
                      <a:pPr algn="ctr">
                        <a:spcAft>
                          <a:spcPts val="0"/>
                        </a:spcAft>
                      </a:pPr>
                      <a:r>
                        <a:rPr lang="zh-CN" sz="1400" b="1" kern="100" dirty="0">
                          <a:latin typeface="Calibri" panose="020F0502020204030204"/>
                          <a:ea typeface="宋体" panose="02010600030101010101" pitchFamily="2" charset="-122"/>
                          <a:cs typeface="Times New Roman" panose="02020603050405020304"/>
                        </a:rPr>
                        <a:t>热继电器</a:t>
                      </a:r>
                      <a:endParaRPr lang="zh-CN" sz="1400" b="1"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just">
                        <a:spcAft>
                          <a:spcPts val="0"/>
                        </a:spcAft>
                      </a:pPr>
                      <a:r>
                        <a:rPr lang="zh-CN" sz="1400" kern="100">
                          <a:latin typeface="Calibri" panose="020F0502020204030204"/>
                          <a:ea typeface="宋体" panose="02010600030101010101" pitchFamily="2" charset="-122"/>
                          <a:cs typeface="Times New Roman" panose="02020603050405020304"/>
                        </a:rPr>
                        <a:t>利用膨胀系数不同的双金属片加热后单向弯曲的物理特性使接点动作的继电器</a:t>
                      </a:r>
                      <a:endParaRPr lang="zh-CN" sz="1400" kern="10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spcAft>
                          <a:spcPts val="0"/>
                        </a:spcAft>
                      </a:pPr>
                      <a:endParaRPr lang="en-US" sz="1400" kern="0" dirty="0">
                        <a:latin typeface="宋体" panose="02010600030101010101" pitchFamily="2" charset="-122"/>
                        <a:ea typeface="宋体" panose="02010600030101010101" pitchFamily="2" charset="-122"/>
                        <a:cs typeface="宋体" panose="02010600030101010101" pitchFamily="2" charset="-122"/>
                      </a:endParaRPr>
                    </a:p>
                    <a:p>
                      <a:pPr algn="l">
                        <a:spcAft>
                          <a:spcPts val="0"/>
                        </a:spcAft>
                      </a:pPr>
                      <a:r>
                        <a:rPr lang="en-US" sz="1400" kern="100" dirty="0">
                          <a:latin typeface="宋体" panose="02010600030101010101" pitchFamily="2" charset="-122"/>
                          <a:ea typeface="宋体" panose="02010600030101010101" pitchFamily="2" charset="-122"/>
                          <a:cs typeface="Times New Roman" panose="02020603050405020304"/>
                        </a:rPr>
                        <a:t>NR2-25/Z</a:t>
                      </a:r>
                      <a:r>
                        <a:rPr lang="zh-CN" sz="1400" kern="100" dirty="0">
                          <a:latin typeface="Calibri" panose="020F0502020204030204"/>
                          <a:ea typeface="宋体" panose="02010600030101010101" pitchFamily="2" charset="-122"/>
                          <a:cs typeface="Times New Roman" panose="02020603050405020304"/>
                        </a:rPr>
                        <a:t>热继电器</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just">
                        <a:spcAft>
                          <a:spcPts val="0"/>
                        </a:spcAft>
                      </a:pPr>
                      <a:r>
                        <a:rPr lang="zh-CN" sz="1400" kern="100" dirty="0">
                          <a:solidFill>
                            <a:srgbClr val="464646"/>
                          </a:solidFill>
                          <a:latin typeface="Verdana" panose="020B0604030504040204"/>
                          <a:ea typeface="宋体" panose="02010600030101010101" pitchFamily="2" charset="-122"/>
                          <a:cs typeface="Times New Roman" panose="02020603050405020304"/>
                        </a:rPr>
                        <a:t>取暖器、微波炉、电热式热水器、饮水机、洗碗机、消毒柜及烘干机等家用电器及工业电子设备中。</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1413020">
                <a:tc>
                  <a:txBody>
                    <a:bodyPr/>
                    <a:lstStyle/>
                    <a:p>
                      <a:pPr algn="ctr">
                        <a:spcAft>
                          <a:spcPts val="0"/>
                        </a:spcAft>
                      </a:pPr>
                      <a:r>
                        <a:rPr lang="zh-CN" sz="1400" b="1" kern="100" dirty="0">
                          <a:latin typeface="Calibri" panose="020F0502020204030204"/>
                          <a:ea typeface="宋体" panose="02010600030101010101" pitchFamily="2" charset="-122"/>
                          <a:cs typeface="Times New Roman" panose="02020603050405020304"/>
                        </a:rPr>
                        <a:t>固态继电器</a:t>
                      </a:r>
                      <a:endParaRPr lang="zh-CN" sz="1400" b="1"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just">
                        <a:spcAft>
                          <a:spcPts val="0"/>
                        </a:spcAft>
                      </a:pPr>
                      <a:r>
                        <a:rPr lang="zh-CN" sz="1400" kern="100" dirty="0">
                          <a:latin typeface="Calibri" panose="020F0502020204030204"/>
                          <a:ea typeface="宋体" panose="02010600030101010101" pitchFamily="2" charset="-122"/>
                          <a:cs typeface="Times New Roman" panose="02020603050405020304"/>
                        </a:rPr>
                        <a:t>无接点电子开关，由分立元件、模固定电阻网络和芯片采用混合工艺组装而成，实现输入电路与输出电路的电隔离和信号耦合，由固态器件实现负载的通断切换功能，内部无任何可动部件。</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l">
                        <a:spcAft>
                          <a:spcPts val="0"/>
                        </a:spcAft>
                      </a:pPr>
                      <a:endParaRPr lang="en-US" sz="1400" kern="0" dirty="0">
                        <a:latin typeface="宋体" panose="02010600030101010101" pitchFamily="2" charset="-122"/>
                        <a:ea typeface="宋体" panose="02010600030101010101" pitchFamily="2" charset="-122"/>
                        <a:cs typeface="宋体" panose="02010600030101010101" pitchFamily="2" charset="-122"/>
                      </a:endParaRPr>
                    </a:p>
                    <a:p>
                      <a:pPr algn="l">
                        <a:spcAft>
                          <a:spcPts val="0"/>
                        </a:spcAft>
                      </a:pPr>
                      <a:r>
                        <a:rPr lang="en-US" sz="1400" kern="100" dirty="0">
                          <a:solidFill>
                            <a:srgbClr val="333333"/>
                          </a:solidFill>
                          <a:latin typeface="Arial" panose="020B0604020202020204"/>
                          <a:ea typeface="宋体" panose="02010600030101010101" pitchFamily="2" charset="-122"/>
                          <a:cs typeface="Times New Roman" panose="02020603050405020304"/>
                        </a:rPr>
                        <a:t>SSR</a:t>
                      </a:r>
                      <a:r>
                        <a:rPr lang="zh-CN" sz="1400" kern="100" dirty="0">
                          <a:solidFill>
                            <a:srgbClr val="333333"/>
                          </a:solidFill>
                          <a:latin typeface="Arial" panose="020B0604020202020204"/>
                          <a:ea typeface="宋体" panose="02010600030101010101" pitchFamily="2" charset="-122"/>
                          <a:cs typeface="Arial" panose="020B0604020202020204"/>
                        </a:rPr>
                        <a:t>调压型模块</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just">
                        <a:spcAft>
                          <a:spcPts val="0"/>
                        </a:spcAft>
                      </a:pPr>
                      <a:r>
                        <a:rPr lang="en-US" sz="1400" kern="100" dirty="0">
                          <a:solidFill>
                            <a:srgbClr val="333333"/>
                          </a:solidFill>
                          <a:latin typeface="Arial" panose="020B0604020202020204"/>
                          <a:ea typeface="宋体" panose="02010600030101010101" pitchFamily="2" charset="-122"/>
                          <a:cs typeface="Times New Roman" panose="02020603050405020304"/>
                        </a:rPr>
                        <a:t>SSR</a:t>
                      </a:r>
                      <a:r>
                        <a:rPr lang="zh-CN" sz="1400" kern="100" dirty="0">
                          <a:solidFill>
                            <a:srgbClr val="333333"/>
                          </a:solidFill>
                          <a:latin typeface="Arial" panose="020B0604020202020204"/>
                          <a:ea typeface="宋体" panose="02010600030101010101" pitchFamily="2" charset="-122"/>
                          <a:cs typeface="Arial" panose="020B0604020202020204"/>
                        </a:rPr>
                        <a:t>，</a:t>
                      </a:r>
                      <a:r>
                        <a:rPr lang="en-US" sz="1400" kern="100" dirty="0">
                          <a:solidFill>
                            <a:srgbClr val="333333"/>
                          </a:solidFill>
                          <a:latin typeface="Arial" panose="020B0604020202020204"/>
                          <a:ea typeface="宋体" panose="02010600030101010101" pitchFamily="2" charset="-122"/>
                          <a:cs typeface="Times New Roman" panose="02020603050405020304"/>
                        </a:rPr>
                        <a:t>TSR</a:t>
                      </a:r>
                      <a:r>
                        <a:rPr lang="zh-CN" sz="1400" kern="100" dirty="0">
                          <a:solidFill>
                            <a:srgbClr val="333333"/>
                          </a:solidFill>
                          <a:latin typeface="Arial" panose="020B0604020202020204"/>
                          <a:ea typeface="宋体" panose="02010600030101010101" pitchFamily="2" charset="-122"/>
                          <a:cs typeface="Arial" panose="020B0604020202020204"/>
                        </a:rPr>
                        <a:t>调压型模块，可采用外配模拟量信号来接发模块就可实现线性可调输出电压；交流调功；</a:t>
                      </a:r>
                      <a:r>
                        <a:rPr lang="en-US" sz="1400" kern="100" dirty="0">
                          <a:solidFill>
                            <a:srgbClr val="333333"/>
                          </a:solidFill>
                          <a:latin typeface="Arial" panose="020B0604020202020204"/>
                          <a:ea typeface="宋体" panose="02010600030101010101" pitchFamily="2" charset="-122"/>
                          <a:cs typeface="Times New Roman" panose="02020603050405020304"/>
                        </a:rPr>
                        <a:t>HS</a:t>
                      </a:r>
                      <a:r>
                        <a:rPr lang="zh-CN" sz="1400" kern="100" dirty="0">
                          <a:solidFill>
                            <a:srgbClr val="333333"/>
                          </a:solidFill>
                          <a:latin typeface="Arial" panose="020B0604020202020204"/>
                          <a:ea typeface="宋体" panose="02010600030101010101" pitchFamily="2" charset="-122"/>
                          <a:cs typeface="Arial" panose="020B0604020202020204"/>
                        </a:rPr>
                        <a:t>系列</a:t>
                      </a:r>
                      <a:r>
                        <a:rPr lang="en-US" sz="1400" kern="100" dirty="0">
                          <a:solidFill>
                            <a:srgbClr val="333333"/>
                          </a:solidFill>
                          <a:latin typeface="Arial" panose="020B0604020202020204"/>
                          <a:ea typeface="宋体" panose="02010600030101010101" pitchFamily="2" charset="-122"/>
                          <a:cs typeface="Times New Roman" panose="02020603050405020304"/>
                        </a:rPr>
                        <a:t>SSR</a:t>
                      </a:r>
                      <a:r>
                        <a:rPr lang="zh-CN" sz="1400" kern="100" dirty="0">
                          <a:solidFill>
                            <a:srgbClr val="333333"/>
                          </a:solidFill>
                          <a:latin typeface="Arial" panose="020B0604020202020204"/>
                          <a:ea typeface="宋体" panose="02010600030101010101" pitchFamily="2" charset="-122"/>
                          <a:cs typeface="Arial" panose="020B0604020202020204"/>
                        </a:rPr>
                        <a:t>产品，可直接用于三相电机的控制。</a:t>
                      </a:r>
                      <a:endParaRPr lang="zh-CN" sz="1400" kern="100" dirty="0">
                        <a:latin typeface="Calibri" panose="020F0502020204030204"/>
                        <a:ea typeface="宋体" panose="02010600030101010101" pitchFamily="2" charset="-122"/>
                        <a:cs typeface="Times New Roman" panose="02020603050405020304"/>
                      </a:endParaRPr>
                    </a:p>
                  </a:txBody>
                  <a:tcPr marL="51380" marR="51380" marT="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bl>
          </a:graphicData>
        </a:graphic>
      </p:graphicFrame>
      <p:pic>
        <p:nvPicPr>
          <p:cNvPr id="3076" name="图片 103" descr="E}27``N[6W)BN9U_GPDW$HI"/>
          <p:cNvPicPr>
            <a:picLocks noChangeAspect="1" noChangeArrowheads="1"/>
          </p:cNvPicPr>
          <p:nvPr/>
        </p:nvPicPr>
        <p:blipFill>
          <a:blip r:embed="rId1"/>
          <a:srcRect/>
          <a:stretch>
            <a:fillRect/>
          </a:stretch>
        </p:blipFill>
        <p:spPr bwMode="auto">
          <a:xfrm rot="-5400000">
            <a:off x="8079990" y="1569628"/>
            <a:ext cx="1153331" cy="1357322"/>
          </a:xfrm>
          <a:prstGeom prst="rect">
            <a:avLst/>
          </a:prstGeom>
          <a:noFill/>
        </p:spPr>
      </p:pic>
      <p:pic>
        <p:nvPicPr>
          <p:cNvPr id="3075" name="图片 142" descr="]AMAA9YQ2@WX4C7X~0@NB31"/>
          <p:cNvPicPr>
            <a:picLocks noChangeAspect="1" noChangeArrowheads="1"/>
          </p:cNvPicPr>
          <p:nvPr/>
        </p:nvPicPr>
        <p:blipFill>
          <a:blip r:embed="rId2"/>
          <a:srcRect/>
          <a:stretch>
            <a:fillRect/>
          </a:stretch>
        </p:blipFill>
        <p:spPr bwMode="auto">
          <a:xfrm>
            <a:off x="8120870" y="2886070"/>
            <a:ext cx="1287517" cy="1357322"/>
          </a:xfrm>
          <a:prstGeom prst="rect">
            <a:avLst/>
          </a:prstGeom>
          <a:noFill/>
        </p:spPr>
      </p:pic>
      <p:pic>
        <p:nvPicPr>
          <p:cNvPr id="3074" name="图片 144" descr="0ULV5F0W6255_O@OL{2MG@B"/>
          <p:cNvPicPr>
            <a:picLocks noChangeAspect="1" noChangeArrowheads="1"/>
          </p:cNvPicPr>
          <p:nvPr/>
        </p:nvPicPr>
        <p:blipFill>
          <a:blip r:embed="rId3"/>
          <a:srcRect/>
          <a:stretch>
            <a:fillRect/>
          </a:stretch>
        </p:blipFill>
        <p:spPr bwMode="auto">
          <a:xfrm>
            <a:off x="7906556" y="4314830"/>
            <a:ext cx="1357322" cy="1145241"/>
          </a:xfrm>
          <a:prstGeom prst="rect">
            <a:avLst/>
          </a:prstGeom>
          <a:noFill/>
        </p:spPr>
      </p:pic>
      <p:pic>
        <p:nvPicPr>
          <p:cNvPr id="3073" name="图片 450" descr="60W%6LM33M6XAYXX38%_RF9"/>
          <p:cNvPicPr>
            <a:picLocks noChangeAspect="1" noChangeArrowheads="1"/>
          </p:cNvPicPr>
          <p:nvPr/>
        </p:nvPicPr>
        <p:blipFill>
          <a:blip r:embed="rId4" cstate="print"/>
          <a:srcRect/>
          <a:stretch>
            <a:fillRect/>
          </a:stretch>
        </p:blipFill>
        <p:spPr bwMode="auto">
          <a:xfrm>
            <a:off x="7763680" y="5600714"/>
            <a:ext cx="1504719" cy="1314434"/>
          </a:xfrm>
          <a:prstGeom prst="rect">
            <a:avLst/>
          </a:prstGeom>
          <a:noFill/>
        </p:spPr>
      </p:pic>
      <p:sp>
        <p:nvSpPr>
          <p:cNvPr id="9" name="TextBox 8"/>
          <p:cNvSpPr txBox="1"/>
          <p:nvPr/>
        </p:nvSpPr>
        <p:spPr>
          <a:xfrm>
            <a:off x="405566" y="2600318"/>
            <a:ext cx="500066" cy="3046988"/>
          </a:xfrm>
          <a:prstGeom prst="rect">
            <a:avLst/>
          </a:prstGeom>
          <a:noFill/>
        </p:spPr>
        <p:txBody>
          <a:bodyPr wrap="square" rtlCol="0">
            <a:spAutoFit/>
          </a:bodyPr>
          <a:lstStyle/>
          <a:p>
            <a:r>
              <a:rPr lang="en-US" altLang="zh-CN" sz="2400" b="1" dirty="0" smtClean="0"/>
              <a:t>1</a:t>
            </a:r>
            <a:r>
              <a:rPr lang="zh-CN" altLang="en-US" sz="2400" b="1" dirty="0" smtClean="0"/>
              <a:t>）按动作原理分类</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076"/>
                                        </p:tgtEl>
                                        <p:attrNameLst>
                                          <p:attrName>style.visibility</p:attrName>
                                        </p:attrNameLst>
                                      </p:cBhvr>
                                      <p:to>
                                        <p:strVal val="visible"/>
                                      </p:to>
                                    </p:set>
                                    <p:animEffect transition="in" filter="wipe(left)">
                                      <p:cBhvr>
                                        <p:cTn id="16" dur="500"/>
                                        <p:tgtEl>
                                          <p:spTgt spid="307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075"/>
                                        </p:tgtEl>
                                        <p:attrNameLst>
                                          <p:attrName>style.visibility</p:attrName>
                                        </p:attrNameLst>
                                      </p:cBhvr>
                                      <p:to>
                                        <p:strVal val="visible"/>
                                      </p:to>
                                    </p:set>
                                    <p:animEffect transition="in" filter="wipe(left)">
                                      <p:cBhvr>
                                        <p:cTn id="21" dur="500"/>
                                        <p:tgtEl>
                                          <p:spTgt spid="307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074"/>
                                        </p:tgtEl>
                                        <p:attrNameLst>
                                          <p:attrName>style.visibility</p:attrName>
                                        </p:attrNameLst>
                                      </p:cBhvr>
                                      <p:to>
                                        <p:strVal val="visible"/>
                                      </p:to>
                                    </p:set>
                                    <p:animEffect transition="in" filter="wipe(left)">
                                      <p:cBhvr>
                                        <p:cTn id="26" dur="500"/>
                                        <p:tgtEl>
                                          <p:spTgt spid="307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073"/>
                                        </p:tgtEl>
                                        <p:attrNameLst>
                                          <p:attrName>style.visibility</p:attrName>
                                        </p:attrNameLst>
                                      </p:cBhvr>
                                      <p:to>
                                        <p:strVal val="visible"/>
                                      </p:to>
                                    </p:set>
                                    <p:animEffect transition="in" filter="wipe(left)">
                                      <p:cBhvr>
                                        <p:cTn id="31" dur="5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508" y="242864"/>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TextBox 3"/>
          <p:cNvSpPr txBox="1"/>
          <p:nvPr/>
        </p:nvSpPr>
        <p:spPr>
          <a:xfrm>
            <a:off x="334128" y="1314434"/>
            <a:ext cx="5214974" cy="461665"/>
          </a:xfrm>
          <a:prstGeom prst="rect">
            <a:avLst/>
          </a:prstGeom>
          <a:noFill/>
        </p:spPr>
        <p:txBody>
          <a:bodyPr wrap="square" rtlCol="0">
            <a:spAutoFit/>
          </a:bodyPr>
          <a:lstStyle/>
          <a:p>
            <a:r>
              <a:rPr lang="en-US" altLang="zh-CN" sz="2400" b="1" dirty="0" smtClean="0"/>
              <a:t>2</a:t>
            </a:r>
            <a:r>
              <a:rPr lang="zh-CN" altLang="en-US" sz="2400" b="1" dirty="0" smtClean="0"/>
              <a:t>）按动作电流分类（小组讨论环节）</a:t>
            </a:r>
            <a:endParaRPr lang="zh-CN" altLang="en-US" sz="2400" b="1" dirty="0"/>
          </a:p>
        </p:txBody>
      </p:sp>
      <p:sp>
        <p:nvSpPr>
          <p:cNvPr id="7" name="AutoShape 2"/>
          <p:cNvSpPr>
            <a:spLocks noChangeArrowheads="1"/>
          </p:cNvSpPr>
          <p:nvPr/>
        </p:nvSpPr>
        <p:spPr bwMode="gray">
          <a:xfrm flipH="1">
            <a:off x="5191912" y="3171822"/>
            <a:ext cx="1143008" cy="1714512"/>
          </a:xfrm>
          <a:prstGeom prst="curvedRightArrow">
            <a:avLst>
              <a:gd name="adj1" fmla="val 16542"/>
              <a:gd name="adj2" fmla="val 38977"/>
              <a:gd name="adj3" fmla="val 33845"/>
            </a:avLst>
          </a:prstGeom>
          <a:gradFill rotWithShape="1">
            <a:gsLst>
              <a:gs pos="0">
                <a:srgbClr val="03D4A8"/>
              </a:gs>
              <a:gs pos="25000">
                <a:srgbClr val="21D6E0"/>
              </a:gs>
              <a:gs pos="75000">
                <a:srgbClr val="0087E6"/>
              </a:gs>
              <a:gs pos="100000">
                <a:srgbClr val="005CBF"/>
              </a:gs>
            </a:gsLst>
            <a:lin ang="0" scaled="1"/>
          </a:gradFill>
          <a:ln w="9525">
            <a:noFill/>
            <a:miter lim="800000"/>
          </a:ln>
        </p:spPr>
        <p:txBody>
          <a:bodyPr wrap="none" anchor="ctr"/>
          <a:lstStyle/>
          <a:p>
            <a:endParaRPr lang="zh-CN" altLang="en-US"/>
          </a:p>
        </p:txBody>
      </p:sp>
      <p:sp>
        <p:nvSpPr>
          <p:cNvPr id="8" name="AutoShape 2"/>
          <p:cNvSpPr>
            <a:spLocks noChangeArrowheads="1"/>
          </p:cNvSpPr>
          <p:nvPr/>
        </p:nvSpPr>
        <p:spPr bwMode="gray">
          <a:xfrm>
            <a:off x="6192044" y="3171822"/>
            <a:ext cx="1143008" cy="1714512"/>
          </a:xfrm>
          <a:prstGeom prst="curvedRightArrow">
            <a:avLst>
              <a:gd name="adj1" fmla="val 16542"/>
              <a:gd name="adj2" fmla="val 38977"/>
              <a:gd name="adj3" fmla="val 33845"/>
            </a:avLst>
          </a:prstGeom>
          <a:gradFill rotWithShape="1">
            <a:gsLst>
              <a:gs pos="0">
                <a:srgbClr val="03D4A8"/>
              </a:gs>
              <a:gs pos="25000">
                <a:srgbClr val="21D6E0"/>
              </a:gs>
              <a:gs pos="75000">
                <a:srgbClr val="0087E6"/>
              </a:gs>
              <a:gs pos="100000">
                <a:srgbClr val="005CBF"/>
              </a:gs>
            </a:gsLst>
            <a:lin ang="0" scaled="1"/>
          </a:gradFill>
          <a:ln w="9525">
            <a:noFill/>
            <a:miter lim="800000"/>
          </a:ln>
        </p:spPr>
        <p:txBody>
          <a:bodyPr wrap="none" anchor="ctr"/>
          <a:lstStyle/>
          <a:p>
            <a:endParaRPr lang="zh-CN" altLang="en-US"/>
          </a:p>
        </p:txBody>
      </p:sp>
      <p:sp>
        <p:nvSpPr>
          <p:cNvPr id="9" name="TextBox 8"/>
          <p:cNvSpPr txBox="1"/>
          <p:nvPr/>
        </p:nvSpPr>
        <p:spPr>
          <a:xfrm>
            <a:off x="4191780" y="3743326"/>
            <a:ext cx="2000264" cy="461665"/>
          </a:xfrm>
          <a:prstGeom prst="rect">
            <a:avLst/>
          </a:prstGeom>
          <a:noFill/>
        </p:spPr>
        <p:txBody>
          <a:bodyPr wrap="square" rtlCol="0">
            <a:spAutoFit/>
          </a:bodyPr>
          <a:lstStyle/>
          <a:p>
            <a:r>
              <a:rPr lang="zh-CN" altLang="en-US" sz="2400" b="1" dirty="0" smtClean="0"/>
              <a:t>直流继电器</a:t>
            </a:r>
            <a:endParaRPr lang="zh-CN" altLang="en-US" sz="2400" b="1" dirty="0"/>
          </a:p>
        </p:txBody>
      </p:sp>
      <p:sp>
        <p:nvSpPr>
          <p:cNvPr id="10" name="TextBox 9"/>
          <p:cNvSpPr txBox="1"/>
          <p:nvPr/>
        </p:nvSpPr>
        <p:spPr>
          <a:xfrm>
            <a:off x="6620672" y="3743326"/>
            <a:ext cx="2000264" cy="461665"/>
          </a:xfrm>
          <a:prstGeom prst="rect">
            <a:avLst/>
          </a:prstGeom>
          <a:noFill/>
        </p:spPr>
        <p:txBody>
          <a:bodyPr wrap="square" rtlCol="0">
            <a:spAutoFit/>
          </a:bodyPr>
          <a:lstStyle/>
          <a:p>
            <a:r>
              <a:rPr lang="zh-CN" altLang="en-US" sz="2400" b="1" dirty="0" smtClean="0"/>
              <a:t>交流继电器</a:t>
            </a:r>
            <a:endParaRPr lang="zh-CN" altLang="en-US" sz="2400" b="1" dirty="0"/>
          </a:p>
        </p:txBody>
      </p:sp>
      <p:sp>
        <p:nvSpPr>
          <p:cNvPr id="11" name="右大括号 10"/>
          <p:cNvSpPr/>
          <p:nvPr/>
        </p:nvSpPr>
        <p:spPr>
          <a:xfrm>
            <a:off x="3548838" y="2814632"/>
            <a:ext cx="714380" cy="2286016"/>
          </a:xfrm>
          <a:prstGeom prst="righ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TextBox 11"/>
          <p:cNvSpPr txBox="1"/>
          <p:nvPr/>
        </p:nvSpPr>
        <p:spPr>
          <a:xfrm>
            <a:off x="1048508" y="2671756"/>
            <a:ext cx="2357454" cy="461665"/>
          </a:xfrm>
          <a:prstGeom prst="rect">
            <a:avLst/>
          </a:prstGeom>
          <a:solidFill>
            <a:schemeClr val="accent3">
              <a:lumMod val="20000"/>
              <a:lumOff val="80000"/>
            </a:schemeClr>
          </a:solidFill>
        </p:spPr>
        <p:txBody>
          <a:bodyPr wrap="square" rtlCol="0">
            <a:spAutoFit/>
          </a:bodyPr>
          <a:lstStyle/>
          <a:p>
            <a:r>
              <a:rPr lang="zh-CN" altLang="en-US" sz="2400" b="1" dirty="0" smtClean="0"/>
              <a:t>直流无极继电器</a:t>
            </a:r>
            <a:endParaRPr lang="zh-CN" altLang="en-US" sz="2400" b="1" dirty="0"/>
          </a:p>
        </p:txBody>
      </p:sp>
      <p:sp>
        <p:nvSpPr>
          <p:cNvPr id="13" name="TextBox 12"/>
          <p:cNvSpPr txBox="1"/>
          <p:nvPr/>
        </p:nvSpPr>
        <p:spPr>
          <a:xfrm>
            <a:off x="1477136" y="3671888"/>
            <a:ext cx="1928826" cy="461665"/>
          </a:xfrm>
          <a:prstGeom prst="rect">
            <a:avLst/>
          </a:prstGeom>
          <a:solidFill>
            <a:schemeClr val="accent3">
              <a:lumMod val="20000"/>
              <a:lumOff val="80000"/>
            </a:schemeClr>
          </a:solidFill>
        </p:spPr>
        <p:txBody>
          <a:bodyPr wrap="square" rtlCol="0">
            <a:spAutoFit/>
          </a:bodyPr>
          <a:lstStyle/>
          <a:p>
            <a:r>
              <a:rPr lang="zh-CN" altLang="en-US" sz="2400" b="1" dirty="0" smtClean="0"/>
              <a:t>有极继电器</a:t>
            </a:r>
            <a:endParaRPr lang="zh-CN" altLang="en-US" sz="2400" b="1" dirty="0"/>
          </a:p>
        </p:txBody>
      </p:sp>
      <p:sp>
        <p:nvSpPr>
          <p:cNvPr id="14" name="TextBox 13"/>
          <p:cNvSpPr txBox="1"/>
          <p:nvPr/>
        </p:nvSpPr>
        <p:spPr>
          <a:xfrm>
            <a:off x="1477136" y="4743458"/>
            <a:ext cx="1928826" cy="461665"/>
          </a:xfrm>
          <a:prstGeom prst="rect">
            <a:avLst/>
          </a:prstGeom>
          <a:solidFill>
            <a:schemeClr val="accent3">
              <a:lumMod val="20000"/>
              <a:lumOff val="80000"/>
            </a:schemeClr>
          </a:solidFill>
        </p:spPr>
        <p:txBody>
          <a:bodyPr wrap="square" rtlCol="0">
            <a:spAutoFit/>
          </a:bodyPr>
          <a:lstStyle/>
          <a:p>
            <a:r>
              <a:rPr lang="zh-CN" altLang="en-US" sz="2400" b="1" dirty="0" smtClean="0"/>
              <a:t>偏极继电器</a:t>
            </a:r>
            <a:endParaRPr lang="zh-CN" altLang="en-US" sz="2400" b="1" dirty="0"/>
          </a:p>
        </p:txBody>
      </p:sp>
      <p:sp>
        <p:nvSpPr>
          <p:cNvPr id="16" name="矩形 15"/>
          <p:cNvSpPr/>
          <p:nvPr/>
        </p:nvSpPr>
        <p:spPr>
          <a:xfrm>
            <a:off x="619880" y="2457442"/>
            <a:ext cx="5643602" cy="3000396"/>
          </a:xfrm>
          <a:prstGeom prst="rect">
            <a:avLst/>
          </a:prstGeom>
          <a:noFill/>
          <a:ln>
            <a:solidFill>
              <a:srgbClr val="00AEE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燕尾形 16"/>
          <p:cNvSpPr/>
          <p:nvPr/>
        </p:nvSpPr>
        <p:spPr>
          <a:xfrm rot="5400000" flipV="1">
            <a:off x="3146076" y="5503411"/>
            <a:ext cx="448335" cy="500066"/>
          </a:xfrm>
          <a:prstGeom prst="chevron">
            <a:avLst/>
          </a:prstGeom>
          <a:solidFill>
            <a:schemeClr val="accent3">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TextBox 17"/>
          <p:cNvSpPr txBox="1"/>
          <p:nvPr/>
        </p:nvSpPr>
        <p:spPr>
          <a:xfrm>
            <a:off x="1477136" y="6029342"/>
            <a:ext cx="4500594" cy="461665"/>
          </a:xfrm>
          <a:prstGeom prst="rect">
            <a:avLst/>
          </a:prstGeom>
          <a:noFill/>
        </p:spPr>
        <p:txBody>
          <a:bodyPr wrap="square" rtlCol="0">
            <a:spAutoFit/>
          </a:bodyPr>
          <a:lstStyle/>
          <a:p>
            <a:r>
              <a:rPr lang="zh-CN" altLang="en-US" sz="2400" b="1" dirty="0" smtClean="0"/>
              <a:t>直流继电器都是</a:t>
            </a:r>
            <a:r>
              <a:rPr lang="zh-CN" altLang="en-US" sz="2400" b="1" dirty="0" smtClean="0">
                <a:solidFill>
                  <a:srgbClr val="FF0000"/>
                </a:solidFill>
              </a:rPr>
              <a:t>电磁继电器</a:t>
            </a:r>
            <a:endParaRPr lang="zh-CN" altLang="en-US" sz="2400" b="1" dirty="0">
              <a:solidFill>
                <a:srgbClr val="FF0000"/>
              </a:solidFill>
            </a:endParaRPr>
          </a:p>
        </p:txBody>
      </p:sp>
      <p:sp>
        <p:nvSpPr>
          <p:cNvPr id="19" name="右大括号 18"/>
          <p:cNvSpPr/>
          <p:nvPr/>
        </p:nvSpPr>
        <p:spPr>
          <a:xfrm flipH="1">
            <a:off x="8263746" y="2814632"/>
            <a:ext cx="714380" cy="2286016"/>
          </a:xfrm>
          <a:prstGeom prst="rightBrace">
            <a:avLst/>
          </a:pr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TextBox 19"/>
          <p:cNvSpPr txBox="1"/>
          <p:nvPr/>
        </p:nvSpPr>
        <p:spPr>
          <a:xfrm>
            <a:off x="8978126" y="2600318"/>
            <a:ext cx="2428892" cy="461665"/>
          </a:xfrm>
          <a:prstGeom prst="rect">
            <a:avLst/>
          </a:prstGeom>
          <a:solidFill>
            <a:schemeClr val="accent1">
              <a:lumMod val="20000"/>
              <a:lumOff val="80000"/>
            </a:schemeClr>
          </a:solidFill>
        </p:spPr>
        <p:txBody>
          <a:bodyPr wrap="square" rtlCol="0">
            <a:spAutoFit/>
          </a:bodyPr>
          <a:lstStyle/>
          <a:p>
            <a:pPr algn="ctr"/>
            <a:r>
              <a:rPr lang="zh-CN" altLang="en-US" sz="2400" b="1" dirty="0" smtClean="0"/>
              <a:t>灯丝继电器</a:t>
            </a:r>
            <a:endParaRPr lang="zh-CN" altLang="en-US" sz="2400" b="1" dirty="0"/>
          </a:p>
        </p:txBody>
      </p:sp>
      <p:sp>
        <p:nvSpPr>
          <p:cNvPr id="21" name="TextBox 20"/>
          <p:cNvSpPr txBox="1"/>
          <p:nvPr/>
        </p:nvSpPr>
        <p:spPr>
          <a:xfrm>
            <a:off x="8978126" y="3386136"/>
            <a:ext cx="2428892" cy="461665"/>
          </a:xfrm>
          <a:prstGeom prst="rect">
            <a:avLst/>
          </a:prstGeom>
          <a:solidFill>
            <a:schemeClr val="accent1">
              <a:lumMod val="20000"/>
              <a:lumOff val="80000"/>
            </a:schemeClr>
          </a:solidFill>
        </p:spPr>
        <p:txBody>
          <a:bodyPr wrap="square" rtlCol="0">
            <a:spAutoFit/>
          </a:bodyPr>
          <a:lstStyle/>
          <a:p>
            <a:pPr algn="ctr"/>
            <a:r>
              <a:rPr lang="zh-CN" altLang="en-US" sz="2400" b="1" dirty="0" smtClean="0"/>
              <a:t>灯丝转换继电器</a:t>
            </a:r>
            <a:endParaRPr lang="zh-CN" altLang="en-US" sz="2400" b="1" dirty="0"/>
          </a:p>
        </p:txBody>
      </p:sp>
      <p:sp>
        <p:nvSpPr>
          <p:cNvPr id="22" name="TextBox 21"/>
          <p:cNvSpPr txBox="1"/>
          <p:nvPr/>
        </p:nvSpPr>
        <p:spPr>
          <a:xfrm>
            <a:off x="8978126" y="4171954"/>
            <a:ext cx="2428892" cy="461665"/>
          </a:xfrm>
          <a:prstGeom prst="rect">
            <a:avLst/>
          </a:prstGeom>
          <a:solidFill>
            <a:schemeClr val="accent1">
              <a:lumMod val="20000"/>
              <a:lumOff val="80000"/>
            </a:schemeClr>
          </a:solidFill>
        </p:spPr>
        <p:txBody>
          <a:bodyPr wrap="square" rtlCol="0">
            <a:spAutoFit/>
          </a:bodyPr>
          <a:lstStyle/>
          <a:p>
            <a:pPr algn="ctr"/>
            <a:r>
              <a:rPr lang="zh-CN" altLang="en-US" sz="2400" b="1" dirty="0" smtClean="0"/>
              <a:t>交流二元继电器</a:t>
            </a:r>
            <a:endParaRPr lang="zh-CN" altLang="en-US" sz="2400" b="1" dirty="0"/>
          </a:p>
        </p:txBody>
      </p:sp>
      <p:sp>
        <p:nvSpPr>
          <p:cNvPr id="23" name="TextBox 22"/>
          <p:cNvSpPr txBox="1"/>
          <p:nvPr/>
        </p:nvSpPr>
        <p:spPr>
          <a:xfrm>
            <a:off x="8978126" y="4886334"/>
            <a:ext cx="2428892" cy="461665"/>
          </a:xfrm>
          <a:prstGeom prst="rect">
            <a:avLst/>
          </a:prstGeom>
          <a:solidFill>
            <a:schemeClr val="accent1">
              <a:lumMod val="20000"/>
              <a:lumOff val="80000"/>
            </a:schemeClr>
          </a:solidFill>
        </p:spPr>
        <p:txBody>
          <a:bodyPr wrap="square" rtlCol="0">
            <a:spAutoFit/>
          </a:bodyPr>
          <a:lstStyle/>
          <a:p>
            <a:pPr algn="ctr"/>
            <a:r>
              <a:rPr lang="zh-CN" altLang="en-US" sz="2400" b="1" dirty="0" smtClean="0"/>
              <a:t>整流继电器</a:t>
            </a:r>
            <a:endParaRPr lang="zh-CN" altLang="en-US" sz="2400" b="1" dirty="0"/>
          </a:p>
        </p:txBody>
      </p:sp>
      <p:pic>
        <p:nvPicPr>
          <p:cNvPr id="25" name="Picture 10" descr="yhd-1-2"/>
          <p:cNvPicPr>
            <a:picLocks noChangeAspect="1" noChangeArrowheads="1"/>
          </p:cNvPicPr>
          <p:nvPr/>
        </p:nvPicPr>
        <p:blipFill>
          <a:blip r:embed="rId1"/>
          <a:srcRect/>
          <a:stretch>
            <a:fillRect/>
          </a:stretch>
        </p:blipFill>
        <p:spPr bwMode="auto">
          <a:xfrm>
            <a:off x="9049564" y="242864"/>
            <a:ext cx="2447925" cy="1957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amond(in)">
                                      <p:cBhvr>
                                        <p:cTn id="10" dur="2000"/>
                                        <p:tgtEl>
                                          <p:spTgt spid="8"/>
                                        </p:tgtEl>
                                      </p:cBhvr>
                                    </p:animEffect>
                                  </p:childTnLst>
                                </p:cTn>
                              </p:par>
                              <p:par>
                                <p:cTn id="11" presetID="8" presetClass="entr" presetSubtype="16" fill="hold" grpId="1"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amond(in)">
                                      <p:cBhvr>
                                        <p:cTn id="13" dur="2000"/>
                                        <p:tgtEl>
                                          <p:spTgt spid="9"/>
                                        </p:tgtEl>
                                      </p:cBhvr>
                                    </p:animEffect>
                                  </p:childTnLst>
                                </p:cTn>
                              </p:par>
                              <p:par>
                                <p:cTn id="14" presetID="8" presetClass="entr" presetSubtype="16" fill="hold" grpId="1"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in)">
                                      <p:cBhvr>
                                        <p:cTn id="16" dur="2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childTnLst>
                          </p:cTn>
                        </p:par>
                        <p:par>
                          <p:cTn id="22" fill="hold">
                            <p:stCondLst>
                              <p:cond delay="500"/>
                            </p:stCondLst>
                            <p:childTnLst>
                              <p:par>
                                <p:cTn id="23" presetID="2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500"/>
                                        <p:tgtEl>
                                          <p:spTgt spid="1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par>
                                <p:cTn id="37" presetID="8" presetClass="entr" presetSubtype="16"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diamond(in)">
                                      <p:cBhvr>
                                        <p:cTn id="39" dur="500"/>
                                        <p:tgtEl>
                                          <p:spTgt spid="16"/>
                                        </p:tgtEl>
                                      </p:cBhvr>
                                    </p:animEffect>
                                  </p:childTnLst>
                                </p:cTn>
                              </p:par>
                              <p:par>
                                <p:cTn id="40" presetID="8"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diamond(in)">
                                      <p:cBhvr>
                                        <p:cTn id="42" dur="20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3" presetClass="entr" presetSubtype="10" fill="hold"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blinds(horizontal)">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1"/>
      <p:bldP spid="10" grpId="1"/>
      <p:bldP spid="11" grpId="0" animBg="1"/>
      <p:bldP spid="12" grpId="0" animBg="1"/>
      <p:bldP spid="13" grpId="0" animBg="1"/>
      <p:bldP spid="14" grpId="0" animBg="1"/>
      <p:bldP spid="16" grpId="0" animBg="1"/>
      <p:bldP spid="17" grpId="0" animBg="1"/>
      <p:bldP spid="18" grpId="0"/>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4207437" cy="556500"/>
          </a:xfrm>
          <a:prstGeom prst="rect">
            <a:avLst/>
          </a:prstGeom>
        </p:spPr>
        <p:txBody>
          <a:bodyPr wrap="none" lIns="124398" tIns="62199" rIns="124398" bIns="62199">
            <a:spAutoFit/>
          </a:bodyPr>
          <a:lstStyle/>
          <a:p>
            <a:r>
              <a:rPr lang="en-US" altLang="zh-CN"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2.1.2  </a:t>
            </a:r>
            <a:r>
              <a:rPr lang="zh-CN" altLang="en-US" sz="280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信号继电器的分类</a:t>
            </a:r>
            <a:endParaRPr lang="zh-CN" altLang="en-US" sz="2800" dirty="0">
              <a:solidFill>
                <a:srgbClr val="0070C0"/>
              </a:solidFill>
            </a:endParaRPr>
          </a:p>
        </p:txBody>
      </p:sp>
      <p:sp>
        <p:nvSpPr>
          <p:cNvPr id="4" name="TextBox 3"/>
          <p:cNvSpPr txBox="1"/>
          <p:nvPr/>
        </p:nvSpPr>
        <p:spPr>
          <a:xfrm>
            <a:off x="477004" y="1385872"/>
            <a:ext cx="5214974" cy="461665"/>
          </a:xfrm>
          <a:prstGeom prst="rect">
            <a:avLst/>
          </a:prstGeom>
          <a:noFill/>
        </p:spPr>
        <p:txBody>
          <a:bodyPr wrap="square" rtlCol="0">
            <a:spAutoFit/>
          </a:bodyPr>
          <a:lstStyle/>
          <a:p>
            <a:r>
              <a:rPr lang="en-US" altLang="zh-CN" sz="2400" b="1" dirty="0" smtClean="0"/>
              <a:t>3</a:t>
            </a:r>
            <a:r>
              <a:rPr lang="zh-CN" altLang="en-US" sz="2400" b="1" dirty="0" smtClean="0"/>
              <a:t>）按动作速度分类（小组讨论环节）</a:t>
            </a:r>
            <a:endParaRPr lang="zh-CN" altLang="en-US" sz="2400" b="1" dirty="0"/>
          </a:p>
        </p:txBody>
      </p:sp>
      <p:graphicFrame>
        <p:nvGraphicFramePr>
          <p:cNvPr id="5" name="表格 4"/>
          <p:cNvGraphicFramePr>
            <a:graphicFrameLocks noGrp="1"/>
          </p:cNvGraphicFramePr>
          <p:nvPr/>
        </p:nvGraphicFramePr>
        <p:xfrm>
          <a:off x="691318" y="2243128"/>
          <a:ext cx="8072494" cy="4071966"/>
        </p:xfrm>
        <a:graphic>
          <a:graphicData uri="http://schemas.openxmlformats.org/drawingml/2006/table">
            <a:tbl>
              <a:tblPr firstRow="1" bandRow="1">
                <a:tableStyleId>{69CF1AB2-1976-4502-BF36-3FF5EA218861}</a:tableStyleId>
              </a:tblPr>
              <a:tblGrid>
                <a:gridCol w="2844592"/>
                <a:gridCol w="2152665"/>
                <a:gridCol w="3075237"/>
              </a:tblGrid>
              <a:tr h="1357322">
                <a:tc>
                  <a:txBody>
                    <a:bodyPr/>
                    <a:lstStyle/>
                    <a:p>
                      <a:pPr algn="ctr"/>
                      <a:r>
                        <a:rPr lang="zh-CN" altLang="en-US" b="1" dirty="0" smtClean="0"/>
                        <a:t>快速动作继电器</a:t>
                      </a:r>
                      <a:endParaRPr lang="zh-CN" altLang="en-US" b="1" dirty="0"/>
                    </a:p>
                  </a:txBody>
                  <a:tcPr anchor="ctr">
                    <a:solidFill>
                      <a:schemeClr val="accent4">
                        <a:lumMod val="20000"/>
                        <a:lumOff val="80000"/>
                      </a:schemeClr>
                    </a:solidFill>
                  </a:tcPr>
                </a:tc>
                <a:tc>
                  <a:txBody>
                    <a:bodyPr/>
                    <a:lstStyle/>
                    <a:p>
                      <a:pPr algn="ctr"/>
                      <a:r>
                        <a:rPr lang="zh-CN" altLang="en-US" b="1" dirty="0" smtClean="0"/>
                        <a:t>﹤</a:t>
                      </a:r>
                      <a:r>
                        <a:rPr lang="en-US" altLang="zh-CN" b="1" dirty="0" smtClean="0"/>
                        <a:t>0.1S</a:t>
                      </a:r>
                      <a:endParaRPr lang="zh-CN" altLang="en-US" b="1" dirty="0"/>
                    </a:p>
                  </a:txBody>
                  <a:tcPr anchor="ctr">
                    <a:solidFill>
                      <a:schemeClr val="accent4">
                        <a:lumMod val="20000"/>
                        <a:lumOff val="80000"/>
                      </a:schemeClr>
                    </a:solidFill>
                  </a:tcPr>
                </a:tc>
                <a:tc>
                  <a:txBody>
                    <a:bodyPr/>
                    <a:lstStyle/>
                    <a:p>
                      <a:pPr marL="0" marR="0" indent="0" algn="ctr" defTabSz="1243965" rtl="0" eaLnBrk="1" fontAlgn="auto" latinLnBrk="0" hangingPunct="1">
                        <a:lnSpc>
                          <a:spcPct val="100000"/>
                        </a:lnSpc>
                        <a:spcBef>
                          <a:spcPts val="0"/>
                        </a:spcBef>
                        <a:spcAft>
                          <a:spcPts val="0"/>
                        </a:spcAft>
                        <a:buClrTx/>
                        <a:buSzTx/>
                        <a:buFontTx/>
                        <a:buNone/>
                        <a:defRPr/>
                      </a:pPr>
                      <a:r>
                        <a:rPr lang="en-US" altLang="zh-CN" b="1" dirty="0" smtClean="0"/>
                        <a:t>0.005</a:t>
                      </a:r>
                      <a:r>
                        <a:rPr lang="zh-CN" altLang="en-US" b="1" dirty="0" smtClean="0"/>
                        <a:t>～</a:t>
                      </a:r>
                      <a:r>
                        <a:rPr lang="en-US" altLang="zh-CN" b="1" dirty="0" smtClean="0"/>
                        <a:t>0.1S</a:t>
                      </a:r>
                      <a:endParaRPr lang="zh-CN" altLang="en-US" b="1" dirty="0" smtClean="0"/>
                    </a:p>
                  </a:txBody>
                  <a:tcPr anchor="ctr">
                    <a:solidFill>
                      <a:schemeClr val="accent4">
                        <a:lumMod val="20000"/>
                        <a:lumOff val="80000"/>
                      </a:schemeClr>
                    </a:solidFill>
                  </a:tcPr>
                </a:tc>
              </a:tr>
              <a:tr h="1357322">
                <a:tc>
                  <a:txBody>
                    <a:bodyPr/>
                    <a:lstStyle/>
                    <a:p>
                      <a:pPr algn="ctr"/>
                      <a:r>
                        <a:rPr lang="zh-CN" altLang="en-US" b="1" dirty="0" smtClean="0"/>
                        <a:t>正常动作继电器</a:t>
                      </a:r>
                      <a:endParaRPr lang="zh-CN" altLang="en-US" b="1" dirty="0"/>
                    </a:p>
                  </a:txBody>
                  <a:tcPr anchor="ctr">
                    <a:solidFill>
                      <a:schemeClr val="bg1"/>
                    </a:solidFill>
                  </a:tcPr>
                </a:tc>
                <a:tc>
                  <a:txBody>
                    <a:bodyPr/>
                    <a:lstStyle/>
                    <a:p>
                      <a:pPr algn="ctr"/>
                      <a:r>
                        <a:rPr lang="en-US" altLang="zh-CN" b="1" dirty="0" smtClean="0"/>
                        <a:t>0.1</a:t>
                      </a:r>
                      <a:r>
                        <a:rPr lang="zh-CN" altLang="en-US" b="1" dirty="0" smtClean="0"/>
                        <a:t>～</a:t>
                      </a:r>
                      <a:r>
                        <a:rPr lang="en-US" altLang="zh-CN" b="1" dirty="0" smtClean="0"/>
                        <a:t>0.3S</a:t>
                      </a:r>
                      <a:endParaRPr lang="zh-CN" altLang="en-US" b="1" dirty="0"/>
                    </a:p>
                  </a:txBody>
                  <a:tcPr anchor="ctr">
                    <a:solidFill>
                      <a:schemeClr val="bg1"/>
                    </a:solidFill>
                  </a:tcPr>
                </a:tc>
                <a:tc>
                  <a:txBody>
                    <a:bodyPr/>
                    <a:lstStyle/>
                    <a:p>
                      <a:endParaRPr lang="zh-CN" altLang="en-US" b="1" dirty="0"/>
                    </a:p>
                  </a:txBody>
                  <a:tcPr anchor="ctr">
                    <a:solidFill>
                      <a:schemeClr val="bg1"/>
                    </a:solidFill>
                  </a:tcPr>
                </a:tc>
              </a:tr>
              <a:tr h="1357322">
                <a:tc>
                  <a:txBody>
                    <a:bodyPr/>
                    <a:lstStyle/>
                    <a:p>
                      <a:pPr algn="ctr"/>
                      <a:r>
                        <a:rPr lang="zh-CN" altLang="en-US" b="1" dirty="0" smtClean="0"/>
                        <a:t>缓动继电器</a:t>
                      </a:r>
                      <a:endParaRPr lang="zh-CN" altLang="en-US" b="1" dirty="0"/>
                    </a:p>
                  </a:txBody>
                  <a:tcPr anchor="ctr"/>
                </a:tc>
                <a:tc>
                  <a:txBody>
                    <a:bodyPr/>
                    <a:lstStyle/>
                    <a:p>
                      <a:pPr algn="ctr"/>
                      <a:r>
                        <a:rPr lang="zh-CN" altLang="en-US" b="1" dirty="0" smtClean="0"/>
                        <a:t>﹥</a:t>
                      </a:r>
                      <a:r>
                        <a:rPr lang="en-US" altLang="zh-CN" b="1" dirty="0" smtClean="0"/>
                        <a:t>0.3S</a:t>
                      </a:r>
                      <a:endParaRPr lang="zh-CN" altLang="en-US" b="1" dirty="0"/>
                    </a:p>
                  </a:txBody>
                  <a:tcPr anchor="ctr"/>
                </a:tc>
                <a:tc>
                  <a:txBody>
                    <a:bodyPr/>
                    <a:lstStyle/>
                    <a:p>
                      <a:pPr algn="ctr"/>
                      <a:r>
                        <a:rPr lang="zh-CN" altLang="en-US" b="1" dirty="0" smtClean="0"/>
                        <a:t>缓吸型</a:t>
                      </a:r>
                      <a:endParaRPr lang="en-US" altLang="zh-CN" b="1" dirty="0" smtClean="0"/>
                    </a:p>
                    <a:p>
                      <a:pPr algn="ctr"/>
                      <a:r>
                        <a:rPr lang="zh-CN" altLang="en-US" b="1" dirty="0" smtClean="0"/>
                        <a:t>缓放型</a:t>
                      </a:r>
                      <a:endParaRPr lang="zh-CN" altLang="en-US" b="1" dirty="0"/>
                    </a:p>
                  </a:txBody>
                  <a:tcPr anchor="ctr"/>
                </a:tc>
              </a:tr>
            </a:tbl>
          </a:graphicData>
        </a:graphic>
      </p:graphicFrame>
      <p:pic>
        <p:nvPicPr>
          <p:cNvPr id="6" name="Picture 12" descr="20100128_db427299426211955b1f15nK9w1IWnZj"/>
          <p:cNvPicPr>
            <a:picLocks noChangeAspect="1" noChangeArrowheads="1"/>
          </p:cNvPicPr>
          <p:nvPr/>
        </p:nvPicPr>
        <p:blipFill>
          <a:blip r:embed="rId1"/>
          <a:srcRect/>
          <a:stretch>
            <a:fillRect/>
          </a:stretch>
        </p:blipFill>
        <p:spPr bwMode="auto">
          <a:xfrm>
            <a:off x="9121002" y="957244"/>
            <a:ext cx="2819400" cy="2276475"/>
          </a:xfrm>
          <a:prstGeom prst="rect">
            <a:avLst/>
          </a:prstGeom>
          <a:noFill/>
          <a:ln w="9525">
            <a:noFill/>
            <a:miter lim="800000"/>
            <a:headEnd/>
            <a:tailEnd/>
          </a:ln>
        </p:spPr>
      </p:pic>
      <p:sp>
        <p:nvSpPr>
          <p:cNvPr id="8" name="Rectangle 13"/>
          <p:cNvSpPr>
            <a:spLocks noChangeArrowheads="1"/>
          </p:cNvSpPr>
          <p:nvPr/>
        </p:nvSpPr>
        <p:spPr bwMode="auto">
          <a:xfrm>
            <a:off x="9121002" y="3314698"/>
            <a:ext cx="2928958" cy="477054"/>
          </a:xfrm>
          <a:prstGeom prst="rect">
            <a:avLst/>
          </a:prstGeom>
          <a:solidFill>
            <a:schemeClr val="bg1"/>
          </a:solidFill>
          <a:ln w="9525">
            <a:noFill/>
            <a:miter lim="800000"/>
          </a:ln>
        </p:spPr>
        <p:txBody>
          <a:bodyPr wrap="square">
            <a:spAutoFit/>
          </a:bodyPr>
          <a:lstStyle/>
          <a:p>
            <a:r>
              <a:rPr lang="zh-CN" altLang="en-US" b="1" dirty="0"/>
              <a:t>晶体管时间继电器</a:t>
            </a:r>
            <a:endParaRPr lang="zh-CN" altLang="en-US" b="1" dirty="0"/>
          </a:p>
        </p:txBody>
      </p:sp>
      <p:pic>
        <p:nvPicPr>
          <p:cNvPr id="9" name="Picture 15" descr="20097112205563250"/>
          <p:cNvPicPr>
            <a:picLocks noChangeAspect="1" noChangeArrowheads="1"/>
          </p:cNvPicPr>
          <p:nvPr/>
        </p:nvPicPr>
        <p:blipFill>
          <a:blip r:embed="rId2"/>
          <a:srcRect/>
          <a:stretch>
            <a:fillRect/>
          </a:stretch>
        </p:blipFill>
        <p:spPr bwMode="auto">
          <a:xfrm>
            <a:off x="9621068" y="3743326"/>
            <a:ext cx="2000250" cy="2571750"/>
          </a:xfrm>
          <a:prstGeom prst="rect">
            <a:avLst/>
          </a:prstGeom>
          <a:noFill/>
          <a:ln w="9525">
            <a:noFill/>
            <a:miter lim="800000"/>
            <a:headEnd/>
            <a:tailEnd/>
          </a:ln>
        </p:spPr>
      </p:pic>
      <p:sp>
        <p:nvSpPr>
          <p:cNvPr id="10" name="Rectangle 16"/>
          <p:cNvSpPr>
            <a:spLocks noChangeArrowheads="1"/>
          </p:cNvSpPr>
          <p:nvPr/>
        </p:nvSpPr>
        <p:spPr bwMode="auto">
          <a:xfrm>
            <a:off x="9049564" y="6172218"/>
            <a:ext cx="2977335" cy="861774"/>
          </a:xfrm>
          <a:prstGeom prst="rect">
            <a:avLst/>
          </a:prstGeom>
          <a:solidFill>
            <a:schemeClr val="bg1"/>
          </a:solidFill>
          <a:ln w="9525">
            <a:noFill/>
            <a:miter lim="800000"/>
          </a:ln>
        </p:spPr>
        <p:txBody>
          <a:bodyPr wrap="square" anchor="ctr">
            <a:spAutoFit/>
          </a:bodyPr>
          <a:lstStyle/>
          <a:p>
            <a:pPr algn="ctr"/>
            <a:r>
              <a:rPr lang="en-US" altLang="zh-CN" b="1" dirty="0"/>
              <a:t>JWXC-H310</a:t>
            </a:r>
            <a:r>
              <a:rPr lang="zh-CN" altLang="en-US" b="1" dirty="0" smtClean="0"/>
              <a:t>型</a:t>
            </a:r>
            <a:endParaRPr lang="en-US" altLang="zh-CN" b="1" dirty="0" smtClean="0"/>
          </a:p>
          <a:p>
            <a:pPr algn="ctr"/>
            <a:r>
              <a:rPr lang="zh-CN" altLang="en-US" b="1" dirty="0" smtClean="0"/>
              <a:t>无</a:t>
            </a:r>
            <a:r>
              <a:rPr lang="zh-CN" altLang="en-US" b="1" dirty="0"/>
              <a:t>极缓动继电器</a:t>
            </a:r>
            <a:r>
              <a:rPr lang="zh-CN" altLang="en-US" dirty="0"/>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tags/tag1.xml><?xml version="1.0" encoding="utf-8"?>
<p:tagLst xmlns:p="http://schemas.openxmlformats.org/presentationml/2006/main">
  <p:tag name="ISPRING_PRESENTATION_TITLE" val="PowerPoint 演示文稿"/>
  <p:tag name="ISPRING_SCORM_RATE_SLIDES" val="1"/>
  <p:tag name="ISPRING_ULTRA_SCORM_SLIDE_COUNT" val="1"/>
  <p:tag name="KSO_WPP_MARK_KEY" val="aec3a530-b1d4-434e-8732-79d2da1f9d73"/>
  <p:tag name="COMMONDATA" val="eyJoZGlkIjoiOWMyNTc5NDcwNDMxM2U0YWI5YzA0NjlhZjRiMTkyZDgifQ=="/>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Angles</Template>
  <TotalTime>0</TotalTime>
  <Words>6501</Words>
  <Application>WPS 演示</Application>
  <PresentationFormat>自定义</PresentationFormat>
  <Paragraphs>762</Paragraphs>
  <Slides>47</Slides>
  <Notes>10</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9</vt:i4>
      </vt:variant>
      <vt:variant>
        <vt:lpstr>幻灯片标题</vt:lpstr>
      </vt:variant>
      <vt:variant>
        <vt:i4>47</vt:i4>
      </vt:variant>
    </vt:vector>
  </HeadingPairs>
  <TitlesOfParts>
    <vt:vector size="73" baseType="lpstr">
      <vt:lpstr>Arial</vt:lpstr>
      <vt:lpstr>宋体</vt:lpstr>
      <vt:lpstr>Wingdings</vt:lpstr>
      <vt:lpstr>Calibri</vt:lpstr>
      <vt:lpstr>黑体</vt:lpstr>
      <vt:lpstr>华文新魏</vt:lpstr>
      <vt:lpstr>Vivaldi</vt:lpstr>
      <vt:lpstr>微软雅黑</vt:lpstr>
      <vt:lpstr>Times New Roman</vt:lpstr>
      <vt:lpstr>Times New Roman</vt:lpstr>
      <vt:lpstr>Verdana</vt:lpstr>
      <vt:lpstr>Arial</vt:lpstr>
      <vt:lpstr>Arial Unicode MS</vt:lpstr>
      <vt:lpstr>楷体_GB2312</vt:lpstr>
      <vt:lpstr>新宋体</vt:lpstr>
      <vt:lpstr>Calibri</vt:lpstr>
      <vt:lpstr>Office 主题</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蔚蓝</cp:lastModifiedBy>
  <cp:revision>780</cp:revision>
  <dcterms:created xsi:type="dcterms:W3CDTF">2015-10-16T03:54:00Z</dcterms:created>
  <dcterms:modified xsi:type="dcterms:W3CDTF">2023-03-26T12:25:46Z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26EC6B3EEAC04F90AF8C437E931D5443</vt:lpwstr>
  </property>
  <property fmtid="{D5CDD505-2E9C-101B-9397-08002B2CF9AE}" pid="3" name="KSOProductBuildVer">
    <vt:lpwstr>2052-11.1.0.13703</vt:lpwstr>
  </property>
</Properties>
</file>